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89"/>
  </p:notesMasterIdLst>
  <p:sldIdLst>
    <p:sldId id="256" r:id="rId2"/>
    <p:sldId id="289" r:id="rId3"/>
    <p:sldId id="257" r:id="rId4"/>
    <p:sldId id="258" r:id="rId5"/>
    <p:sldId id="259" r:id="rId6"/>
    <p:sldId id="260" r:id="rId7"/>
    <p:sldId id="261" r:id="rId8"/>
    <p:sldId id="264" r:id="rId9"/>
    <p:sldId id="265" r:id="rId10"/>
    <p:sldId id="268" r:id="rId11"/>
    <p:sldId id="266" r:id="rId12"/>
    <p:sldId id="267" r:id="rId13"/>
    <p:sldId id="262" r:id="rId14"/>
    <p:sldId id="263" r:id="rId15"/>
    <p:sldId id="272" r:id="rId16"/>
    <p:sldId id="271" r:id="rId17"/>
    <p:sldId id="273" r:id="rId18"/>
    <p:sldId id="274" r:id="rId19"/>
    <p:sldId id="275" r:id="rId20"/>
    <p:sldId id="276" r:id="rId21"/>
    <p:sldId id="278" r:id="rId22"/>
    <p:sldId id="277" r:id="rId23"/>
    <p:sldId id="279" r:id="rId24"/>
    <p:sldId id="280" r:id="rId25"/>
    <p:sldId id="281" r:id="rId26"/>
    <p:sldId id="270" r:id="rId27"/>
    <p:sldId id="282" r:id="rId28"/>
    <p:sldId id="269" r:id="rId29"/>
    <p:sldId id="283" r:id="rId30"/>
    <p:sldId id="285" r:id="rId31"/>
    <p:sldId id="288" r:id="rId32"/>
    <p:sldId id="286" r:id="rId33"/>
    <p:sldId id="287" r:id="rId34"/>
    <p:sldId id="290" r:id="rId35"/>
    <p:sldId id="291" r:id="rId36"/>
    <p:sldId id="292" r:id="rId37"/>
    <p:sldId id="330" r:id="rId38"/>
    <p:sldId id="293" r:id="rId39"/>
    <p:sldId id="294" r:id="rId40"/>
    <p:sldId id="295" r:id="rId41"/>
    <p:sldId id="296" r:id="rId42"/>
    <p:sldId id="331" r:id="rId43"/>
    <p:sldId id="332" r:id="rId44"/>
    <p:sldId id="300" r:id="rId45"/>
    <p:sldId id="297" r:id="rId46"/>
    <p:sldId id="298" r:id="rId47"/>
    <p:sldId id="301" r:id="rId48"/>
    <p:sldId id="302" r:id="rId49"/>
    <p:sldId id="303" r:id="rId50"/>
    <p:sldId id="304" r:id="rId51"/>
    <p:sldId id="305" r:id="rId52"/>
    <p:sldId id="309" r:id="rId53"/>
    <p:sldId id="299" r:id="rId54"/>
    <p:sldId id="306" r:id="rId55"/>
    <p:sldId id="307" r:id="rId56"/>
    <p:sldId id="284" r:id="rId57"/>
    <p:sldId id="310" r:id="rId58"/>
    <p:sldId id="312" r:id="rId59"/>
    <p:sldId id="311" r:id="rId60"/>
    <p:sldId id="313" r:id="rId61"/>
    <p:sldId id="314" r:id="rId62"/>
    <p:sldId id="315" r:id="rId63"/>
    <p:sldId id="316" r:id="rId64"/>
    <p:sldId id="317" r:id="rId65"/>
    <p:sldId id="318" r:id="rId66"/>
    <p:sldId id="319" r:id="rId67"/>
    <p:sldId id="320" r:id="rId68"/>
    <p:sldId id="321" r:id="rId69"/>
    <p:sldId id="322" r:id="rId70"/>
    <p:sldId id="324" r:id="rId71"/>
    <p:sldId id="323" r:id="rId72"/>
    <p:sldId id="325" r:id="rId73"/>
    <p:sldId id="326" r:id="rId74"/>
    <p:sldId id="327" r:id="rId75"/>
    <p:sldId id="328" r:id="rId76"/>
    <p:sldId id="329" r:id="rId77"/>
    <p:sldId id="333" r:id="rId78"/>
    <p:sldId id="334" r:id="rId79"/>
    <p:sldId id="336" r:id="rId80"/>
    <p:sldId id="337" r:id="rId81"/>
    <p:sldId id="338" r:id="rId82"/>
    <p:sldId id="339" r:id="rId83"/>
    <p:sldId id="340" r:id="rId84"/>
    <p:sldId id="341" r:id="rId85"/>
    <p:sldId id="343" r:id="rId86"/>
    <p:sldId id="342" r:id="rId87"/>
    <p:sldId id="344" r:id="rId8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92" d="100"/>
          <a:sy n="92" d="100"/>
        </p:scale>
        <p:origin x="498" y="90"/>
      </p:cViewPr>
      <p:guideLst/>
    </p:cSldViewPr>
  </p:slideViewPr>
  <p:outlineViewPr>
    <p:cViewPr>
      <p:scale>
        <a:sx n="33" d="100"/>
        <a:sy n="33" d="100"/>
      </p:scale>
      <p:origin x="0" y="-13434"/>
    </p:cViewPr>
  </p:outlin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570FC-722D-46A2-AA50-E92091C8719D}" type="datetimeFigureOut">
              <a:rPr lang="en-US" smtClean="0"/>
              <a:t>10/29/2015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441C65-2771-44C9-9455-9D2ADCBCFDC9}" type="slidenum">
              <a:rPr lang="en-US" smtClean="0"/>
              <a:t>‹#›</a:t>
            </a:fld>
            <a:endParaRPr lang="en-US"/>
          </a:p>
        </p:txBody>
      </p:sp>
    </p:spTree>
    <p:extLst>
      <p:ext uri="{BB962C8B-B14F-4D97-AF65-F5344CB8AC3E}">
        <p14:creationId xmlns:p14="http://schemas.microsoft.com/office/powerpoint/2010/main" val="1441135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(d) A public agency shall establish, for business days when it does not maintain regular office hours, reasonable hours when persons may inspect and obtain copies of the agency's records. The public agency may require that any person desiring to inspect or obtain copies of the agency's records during such hours so notify the agency, but such notice shall not be required to be in writing and shall not be required to be given more than 24 hours prior to the hours established for inspection and obtaining copies.</a:t>
            </a:r>
            <a:endParaRPr lang="en-US" dirty="0"/>
          </a:p>
        </p:txBody>
      </p:sp>
      <p:sp>
        <p:nvSpPr>
          <p:cNvPr id="4" name="Slide Number Placeholder 3"/>
          <p:cNvSpPr>
            <a:spLocks noGrp="1"/>
          </p:cNvSpPr>
          <p:nvPr>
            <p:ph type="sldNum" sz="quarter" idx="10"/>
          </p:nvPr>
        </p:nvSpPr>
        <p:spPr/>
        <p:txBody>
          <a:bodyPr/>
          <a:lstStyle/>
          <a:p>
            <a:fld id="{3A441C65-2771-44C9-9455-9D2ADCBCFDC9}" type="slidenum">
              <a:rPr lang="en-US" smtClean="0"/>
              <a:t>10</a:t>
            </a:fld>
            <a:endParaRPr lang="en-US"/>
          </a:p>
        </p:txBody>
      </p:sp>
    </p:spTree>
    <p:extLst>
      <p:ext uri="{BB962C8B-B14F-4D97-AF65-F5344CB8AC3E}">
        <p14:creationId xmlns:p14="http://schemas.microsoft.com/office/powerpoint/2010/main" val="9632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441C65-2771-44C9-9455-9D2ADCBCFDC9}" type="slidenum">
              <a:rPr lang="en-US" smtClean="0"/>
              <a:t>11</a:t>
            </a:fld>
            <a:endParaRPr lang="en-US"/>
          </a:p>
        </p:txBody>
      </p:sp>
    </p:spTree>
    <p:extLst>
      <p:ext uri="{BB962C8B-B14F-4D97-AF65-F5344CB8AC3E}">
        <p14:creationId xmlns:p14="http://schemas.microsoft.com/office/powerpoint/2010/main" val="192260159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10/29/2015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10/29/2015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10/29/2015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10/29/2015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10/29/2015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10/29/2015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10/29/2015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10/29/2015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ag.ks.gov/legal-services/open-govt" TargetMode="External"/><Relationship Id="rId2" Type="http://schemas.openxmlformats.org/officeDocument/2006/relationships/hyperlink" Target="http://ag.ks.gov/legal-services/open-govt/kora-faq"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dictionary.reference.com/browse/obtain" TargetMode="External"/><Relationship Id="rId2" Type="http://schemas.openxmlformats.org/officeDocument/2006/relationships/hyperlink" Target="http://dictionary.cambridge.org/us/dictionary/english/obtai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merriam-webster.com/dictionary/ascertain" TargetMode="External"/><Relationship Id="rId2" Type="http://schemas.openxmlformats.org/officeDocument/2006/relationships/hyperlink" Target="http://www.oxforddictionaries.com/us/definition/american_english/ascertain"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hyperlink" Target="https://www.kssos.org/pubs/pubs_session_laws.html"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ksag.washburnlaw.edu/"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cholar.google.com/"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674" y="1888236"/>
            <a:ext cx="9966960" cy="3035808"/>
          </a:xfrm>
        </p:spPr>
        <p:txBody>
          <a:bodyPr/>
          <a:lstStyle/>
          <a:p>
            <a:r>
              <a:rPr lang="en-US" sz="3600" dirty="0"/>
              <a:t>Don’t We Already Provide That Service or Do We Have to Provide That Service? </a:t>
            </a:r>
            <a:r>
              <a:rPr lang="en-US" sz="2000" dirty="0"/>
              <a:t>(An Overview of the Kansas Open Records Act, How KORA applies to the office of the Register of Deeds, And When a Register of Deeds may refuse to provide or may redact records</a:t>
            </a:r>
            <a:r>
              <a:rPr lang="en-US" sz="2000" dirty="0" smtClean="0"/>
              <a:t>)</a:t>
            </a:r>
            <a:r>
              <a:rPr lang="en-US" sz="2800" dirty="0" smtClean="0"/>
              <a:t/>
            </a:r>
            <a:br>
              <a:rPr lang="en-US" sz="2800" dirty="0" smtClean="0"/>
            </a:br>
            <a:r>
              <a:rPr lang="en-US" sz="3600" dirty="0" smtClean="0"/>
              <a:t>+ </a:t>
            </a:r>
            <a:r>
              <a:rPr lang="en-US" sz="3600" dirty="0"/>
              <a:t>A Crash Course in Using and Reading the Kansas Statutes Annotated</a:t>
            </a:r>
            <a:r>
              <a:rPr lang="en-US" dirty="0"/>
              <a:t/>
            </a:r>
            <a:br>
              <a:rPr lang="en-US" dirty="0"/>
            </a:b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Jeffrey Pyle</a:t>
            </a:r>
          </a:p>
          <a:p>
            <a:r>
              <a:rPr lang="en-US" dirty="0" err="1" smtClean="0"/>
              <a:t>Martindell</a:t>
            </a:r>
            <a:r>
              <a:rPr lang="en-US" dirty="0" smtClean="0"/>
              <a:t> Swearer Shaffer Ridenour LLP</a:t>
            </a:r>
          </a:p>
          <a:p>
            <a:r>
              <a:rPr lang="en-US" dirty="0"/>
              <a:t>j</a:t>
            </a:r>
            <a:r>
              <a:rPr lang="en-US" dirty="0" smtClean="0"/>
              <a:t>effrey.pyle@martindell.com</a:t>
            </a:r>
            <a:endParaRPr lang="en-US" dirty="0"/>
          </a:p>
        </p:txBody>
      </p:sp>
    </p:spTree>
    <p:extLst>
      <p:ext uri="{BB962C8B-B14F-4D97-AF65-F5344CB8AC3E}">
        <p14:creationId xmlns:p14="http://schemas.microsoft.com/office/powerpoint/2010/main" val="2800046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duties under kora</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K.S.A. 45-220(f) Each </a:t>
            </a:r>
            <a:r>
              <a:rPr lang="en-US" dirty="0"/>
              <a:t>public agency shall provide, upon request of any person, the following information: </a:t>
            </a:r>
            <a:endParaRPr lang="en-US" dirty="0" smtClean="0"/>
          </a:p>
          <a:p>
            <a:pPr marL="457200" indent="-457200">
              <a:buFont typeface="+mj-lt"/>
              <a:buAutoNum type="arabicPeriod"/>
            </a:pPr>
            <a:r>
              <a:rPr lang="en-US" dirty="0" smtClean="0"/>
              <a:t>The </a:t>
            </a:r>
            <a:r>
              <a:rPr lang="en-US" dirty="0"/>
              <a:t>principal office of the agency, its regular office hours and any additional hours established by the </a:t>
            </a:r>
            <a:r>
              <a:rPr lang="en-US" dirty="0" smtClean="0"/>
              <a:t>agency. </a:t>
            </a:r>
          </a:p>
          <a:p>
            <a:pPr marL="457200" indent="-457200">
              <a:buFont typeface="+mj-lt"/>
              <a:buAutoNum type="arabicPeriod"/>
            </a:pPr>
            <a:r>
              <a:rPr lang="en-US" dirty="0" smtClean="0"/>
              <a:t>The </a:t>
            </a:r>
            <a:r>
              <a:rPr lang="en-US" dirty="0"/>
              <a:t>title and address of the official custodian of the agency's records and of any other custodian who is ordinarily available to act on requests made at the location where the information is displayed. </a:t>
            </a:r>
            <a:endParaRPr lang="en-US" dirty="0" smtClean="0"/>
          </a:p>
          <a:p>
            <a:pPr marL="457200" indent="-457200">
              <a:buFont typeface="+mj-lt"/>
              <a:buAutoNum type="arabicPeriod"/>
            </a:pPr>
            <a:r>
              <a:rPr lang="en-US" dirty="0" smtClean="0"/>
              <a:t>The </a:t>
            </a:r>
            <a:r>
              <a:rPr lang="en-US" dirty="0"/>
              <a:t>fees, if any, charged for access to or copies of the agency's </a:t>
            </a:r>
            <a:r>
              <a:rPr lang="en-US" dirty="0" smtClean="0"/>
              <a:t>records.</a:t>
            </a:r>
          </a:p>
          <a:p>
            <a:pPr marL="457200" indent="-457200">
              <a:buFont typeface="+mj-lt"/>
              <a:buAutoNum type="arabicPeriod"/>
            </a:pPr>
            <a:r>
              <a:rPr lang="en-US" dirty="0" smtClean="0"/>
              <a:t>The </a:t>
            </a:r>
            <a:r>
              <a:rPr lang="en-US" dirty="0"/>
              <a:t>procedures to be followed in requesting access to and obtaining copies of the agency's records, including procedures for giving notice of a desire to inspect or obtain copies of records during hours established by the </a:t>
            </a:r>
            <a:r>
              <a:rPr lang="en-US" dirty="0" smtClean="0"/>
              <a:t>agency. </a:t>
            </a:r>
            <a:endParaRPr lang="en-US" dirty="0"/>
          </a:p>
          <a:p>
            <a:endParaRPr lang="en-US" dirty="0"/>
          </a:p>
        </p:txBody>
      </p:sp>
    </p:spTree>
    <p:extLst>
      <p:ext uri="{BB962C8B-B14F-4D97-AF65-F5344CB8AC3E}">
        <p14:creationId xmlns:p14="http://schemas.microsoft.com/office/powerpoint/2010/main" val="1932417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duties under kora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a:t>governing body of every public agency in Kansas which maintains public records shall designate a local freedom of information </a:t>
            </a:r>
            <a:r>
              <a:rPr lang="en-US" dirty="0" smtClean="0"/>
              <a:t>officer.” K.S.A. 45-226(a). The officer shall:</a:t>
            </a:r>
          </a:p>
          <a:p>
            <a:pPr marL="457200" indent="-457200">
              <a:buFont typeface="+mj-lt"/>
              <a:buAutoNum type="arabicPeriod"/>
            </a:pPr>
            <a:r>
              <a:rPr lang="en-US" dirty="0" smtClean="0"/>
              <a:t>Prepare </a:t>
            </a:r>
            <a:r>
              <a:rPr lang="en-US" dirty="0"/>
              <a:t>and provide educational materials and information concerning the open records act; </a:t>
            </a:r>
          </a:p>
          <a:p>
            <a:pPr marL="457200" indent="-457200">
              <a:buFont typeface="+mj-lt"/>
              <a:buAutoNum type="arabicPeriod"/>
            </a:pPr>
            <a:r>
              <a:rPr lang="en-US" dirty="0" smtClean="0"/>
              <a:t>be </a:t>
            </a:r>
            <a:r>
              <a:rPr lang="en-US" dirty="0"/>
              <a:t>available to assist the public agency and members of the general public to resolve disputes relating to the open records act; </a:t>
            </a:r>
            <a:endParaRPr lang="en-US" dirty="0" smtClean="0"/>
          </a:p>
          <a:p>
            <a:pPr marL="457200" indent="-457200">
              <a:buFont typeface="+mj-lt"/>
              <a:buAutoNum type="arabicPeriod"/>
            </a:pPr>
            <a:r>
              <a:rPr lang="en-US" dirty="0" smtClean="0"/>
              <a:t>respond </a:t>
            </a:r>
            <a:r>
              <a:rPr lang="en-US" dirty="0"/>
              <a:t>to inquiries relating to the open records act; </a:t>
            </a:r>
          </a:p>
          <a:p>
            <a:pPr marL="457200" indent="-457200">
              <a:buFont typeface="+mj-lt"/>
              <a:buAutoNum type="arabicPeriod"/>
            </a:pPr>
            <a:r>
              <a:rPr lang="en-US" dirty="0" smtClean="0"/>
              <a:t>establish </a:t>
            </a:r>
            <a:r>
              <a:rPr lang="en-US" dirty="0"/>
              <a:t>the requirements for the content, size, shape and other physical characteristics of a brochure required to be displayed or distributed or otherwise make available to the public under the open records act. In establishing such requirements for the content of the brochure, the local freedom of information officer shall include plainly written basic information about the rights of a requestor, the responsibilities of a public agency, and the procedures for inspecting and obtaining a copy of public records under the open records act. </a:t>
            </a:r>
          </a:p>
          <a:p>
            <a:endParaRPr lang="en-US" dirty="0" smtClean="0"/>
          </a:p>
          <a:p>
            <a:endParaRPr lang="en-US" dirty="0"/>
          </a:p>
        </p:txBody>
      </p:sp>
    </p:spTree>
    <p:extLst>
      <p:ext uri="{BB962C8B-B14F-4D97-AF65-F5344CB8AC3E}">
        <p14:creationId xmlns:p14="http://schemas.microsoft.com/office/powerpoint/2010/main" val="3784599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agency brochure</a:t>
            </a:r>
            <a:endParaRPr lang="en-US" dirty="0"/>
          </a:p>
        </p:txBody>
      </p:sp>
      <p:sp>
        <p:nvSpPr>
          <p:cNvPr id="3" name="Content Placeholder 2"/>
          <p:cNvSpPr>
            <a:spLocks noGrp="1"/>
          </p:cNvSpPr>
          <p:nvPr>
            <p:ph idx="1"/>
          </p:nvPr>
        </p:nvSpPr>
        <p:spPr/>
        <p:txBody>
          <a:bodyPr/>
          <a:lstStyle/>
          <a:p>
            <a:r>
              <a:rPr lang="en-US" dirty="0" smtClean="0"/>
              <a:t>The brochure should be prominently displayed in the offices of the agency and made available to the public:</a:t>
            </a:r>
          </a:p>
          <a:p>
            <a:pPr lvl="1"/>
            <a:r>
              <a:rPr lang="en-US" dirty="0" smtClean="0"/>
              <a:t>“An </a:t>
            </a:r>
            <a:r>
              <a:rPr lang="en-US" dirty="0"/>
              <a:t>official custodian shall prominently display or distribute or otherwise make available to the public a brochure in the form prescribed by the local freedom of information officer that contains basic information about the rights of a requestor, the responsibilities of a public agency, and the procedures for inspecting or obtaining a copy of public records under the open records act. The official custodian shall display or distribute or otherwise make available to the public the brochure at one or more places in the administrative offices of the governmental body where it is available to members of the public who request public information in person under this act</a:t>
            </a:r>
            <a:r>
              <a:rPr lang="en-US" dirty="0" smtClean="0"/>
              <a:t>.” K.S.A. 45-227</a:t>
            </a:r>
          </a:p>
          <a:p>
            <a:r>
              <a:rPr lang="en-US" dirty="0" smtClean="0"/>
              <a:t>Suggestion: County offices (county clerk, treasurer, sheriff, noxious weeds, etc.) are all public agencies. Ask county commissioners for uniform brochure to be used in all county offices.  </a:t>
            </a:r>
            <a:endParaRPr lang="en-US" dirty="0"/>
          </a:p>
        </p:txBody>
      </p:sp>
    </p:spTree>
    <p:extLst>
      <p:ext uri="{BB962C8B-B14F-4D97-AF65-F5344CB8AC3E}">
        <p14:creationId xmlns:p14="http://schemas.microsoft.com/office/powerpoint/2010/main" val="815724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of public to inspect public records or obtain copies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1097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to access</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spcAft>
                <a:spcPts val="600"/>
              </a:spcAft>
            </a:pPr>
            <a:r>
              <a:rPr lang="en-US" dirty="0" smtClean="0"/>
              <a:t>“All </a:t>
            </a:r>
            <a:r>
              <a:rPr lang="en-US" dirty="0"/>
              <a:t>public records shall be </a:t>
            </a:r>
            <a:r>
              <a:rPr lang="en-US" b="1" dirty="0"/>
              <a:t>open for inspection </a:t>
            </a:r>
            <a:r>
              <a:rPr lang="en-US" dirty="0"/>
              <a:t>by any person, except as otherwise provided by this act, and suitable facilities shall be made available by each public agency for this purpose</a:t>
            </a:r>
            <a:r>
              <a:rPr lang="en-US" dirty="0" smtClean="0"/>
              <a:t>.” K.S.A. 45-218(a)</a:t>
            </a:r>
          </a:p>
          <a:p>
            <a:pPr lvl="1">
              <a:lnSpc>
                <a:spcPct val="100000"/>
              </a:lnSpc>
              <a:spcBef>
                <a:spcPts val="0"/>
              </a:spcBef>
              <a:spcAft>
                <a:spcPts val="600"/>
              </a:spcAft>
            </a:pPr>
            <a:r>
              <a:rPr lang="en-US" dirty="0" smtClean="0"/>
              <a:t>Unless a record is mandatorily or discretionarily closed as provided in KORA or by federal or state statute, the records are open for inspection.</a:t>
            </a:r>
          </a:p>
          <a:p>
            <a:pPr lvl="1">
              <a:lnSpc>
                <a:spcPct val="100000"/>
              </a:lnSpc>
              <a:spcBef>
                <a:spcPts val="0"/>
              </a:spcBef>
              <a:spcAft>
                <a:spcPts val="600"/>
              </a:spcAft>
            </a:pPr>
            <a:r>
              <a:rPr lang="en-US" dirty="0" smtClean="0"/>
              <a:t>The Register of Deeds must provide suitable facilities for inspection of public records.</a:t>
            </a:r>
          </a:p>
          <a:p>
            <a:pPr>
              <a:lnSpc>
                <a:spcPct val="100000"/>
              </a:lnSpc>
              <a:spcBef>
                <a:spcPts val="0"/>
              </a:spcBef>
              <a:spcAft>
                <a:spcPts val="600"/>
              </a:spcAft>
            </a:pPr>
            <a:r>
              <a:rPr lang="en-US" dirty="0" smtClean="0"/>
              <a:t>“Upon </a:t>
            </a:r>
            <a:r>
              <a:rPr lang="en-US" dirty="0"/>
              <a:t>request in accordance with procedures adopted under K.S.A. 45-220, </a:t>
            </a:r>
            <a:r>
              <a:rPr lang="en-US" b="1" dirty="0"/>
              <a:t>any person may inspect public records </a:t>
            </a:r>
            <a:r>
              <a:rPr lang="en-US" dirty="0"/>
              <a:t>during the regular office hours of the public agency and during any additional hours established by the public agency pursuant to K.S.A. 45-220</a:t>
            </a:r>
            <a:r>
              <a:rPr lang="en-US" dirty="0" smtClean="0"/>
              <a:t>.” K.S.A. 45-218(b)</a:t>
            </a:r>
          </a:p>
          <a:p>
            <a:pPr lvl="1">
              <a:lnSpc>
                <a:spcPct val="100000"/>
              </a:lnSpc>
              <a:spcBef>
                <a:spcPts val="0"/>
              </a:spcBef>
              <a:spcAft>
                <a:spcPts val="600"/>
              </a:spcAft>
            </a:pPr>
            <a:r>
              <a:rPr lang="en-US" dirty="0" smtClean="0"/>
              <a:t>Person does not have to be a resident.</a:t>
            </a:r>
          </a:p>
        </p:txBody>
      </p:sp>
    </p:spTree>
    <p:extLst>
      <p:ext uri="{BB962C8B-B14F-4D97-AF65-F5344CB8AC3E}">
        <p14:creationId xmlns:p14="http://schemas.microsoft.com/office/powerpoint/2010/main" val="1227727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Respond to a kora request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3090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respond to a kora request</a:t>
            </a:r>
            <a:endParaRPr lang="en-US" dirty="0"/>
          </a:p>
        </p:txBody>
      </p:sp>
      <p:sp>
        <p:nvSpPr>
          <p:cNvPr id="3" name="Content Placeholder 2"/>
          <p:cNvSpPr>
            <a:spLocks noGrp="1"/>
          </p:cNvSpPr>
          <p:nvPr>
            <p:ph idx="1"/>
          </p:nvPr>
        </p:nvSpPr>
        <p:spPr/>
        <p:txBody>
          <a:bodyPr/>
          <a:lstStyle/>
          <a:p>
            <a:r>
              <a:rPr lang="en-US" dirty="0" smtClean="0"/>
              <a:t>Register of Deeds may require the request to be written, but cannot require a specific form. K.S.A. 45-220(b); AGO 2009-18.</a:t>
            </a:r>
          </a:p>
          <a:p>
            <a:pPr lvl="1"/>
            <a:r>
              <a:rPr lang="en-US" dirty="0" smtClean="0"/>
              <a:t>Reasons to require a written request:</a:t>
            </a:r>
          </a:p>
          <a:p>
            <a:pPr marL="891540" lvl="2" indent="-342900">
              <a:buFont typeface="+mj-lt"/>
              <a:buAutoNum type="arabicPeriod"/>
            </a:pPr>
            <a:r>
              <a:rPr lang="en-US" dirty="0" smtClean="0"/>
              <a:t>Documents filed or recorded at office of Register of Deeds are open for public inspection without KORA request. Written request clarifies that request is being made under KORA.</a:t>
            </a:r>
          </a:p>
          <a:p>
            <a:pPr marL="891540" lvl="2" indent="-342900">
              <a:buFont typeface="+mj-lt"/>
              <a:buAutoNum type="arabicPeriod"/>
            </a:pPr>
            <a:r>
              <a:rPr lang="en-US" dirty="0" smtClean="0"/>
              <a:t>Helps the Register of Deeds reasonably ascertain what documents are being requested under KORA.</a:t>
            </a:r>
          </a:p>
          <a:p>
            <a:pPr marL="891540" lvl="2" indent="-342900">
              <a:buFont typeface="+mj-lt"/>
              <a:buAutoNum type="arabicPeriod"/>
            </a:pPr>
            <a:r>
              <a:rPr lang="en-US" dirty="0" smtClean="0"/>
              <a:t>Register of Deeds is able to obtain certification that the requester has rights to access under K.S.A. 45-221 and will not use the records obtained for an impermissible purpose under K.S.A. 45-230.</a:t>
            </a:r>
          </a:p>
          <a:p>
            <a:pPr marL="891540" lvl="2" indent="-342900">
              <a:buFont typeface="+mj-lt"/>
              <a:buAutoNum type="arabicPeriod"/>
            </a:pPr>
            <a:r>
              <a:rPr lang="en-US" dirty="0" smtClean="0"/>
              <a:t>Allows Register of Deeds to charge appropriate fees</a:t>
            </a:r>
          </a:p>
          <a:p>
            <a:r>
              <a:rPr lang="en-US" dirty="0" smtClean="0"/>
              <a:t>Request form may ask for (1) name, (2) address, (3) proof of identification, (4) right of access of requester (certification), (5) as well as information necessary to ascertain the records for which the requester desires access. K.S.A. 45-220(b)</a:t>
            </a:r>
            <a:endParaRPr lang="en-US" dirty="0"/>
          </a:p>
        </p:txBody>
      </p:sp>
    </p:spTree>
    <p:extLst>
      <p:ext uri="{BB962C8B-B14F-4D97-AF65-F5344CB8AC3E}">
        <p14:creationId xmlns:p14="http://schemas.microsoft.com/office/powerpoint/2010/main" val="4178489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respond to a kora request (Part 1 Written request)</a:t>
            </a:r>
            <a:endParaRPr lang="en-US" dirty="0"/>
          </a:p>
        </p:txBody>
      </p:sp>
      <p:sp>
        <p:nvSpPr>
          <p:cNvPr id="3" name="Content Placeholder 2"/>
          <p:cNvSpPr>
            <a:spLocks noGrp="1"/>
          </p:cNvSpPr>
          <p:nvPr>
            <p:ph idx="1"/>
          </p:nvPr>
        </p:nvSpPr>
        <p:spPr/>
        <p:txBody>
          <a:bodyPr/>
          <a:lstStyle/>
          <a:p>
            <a:r>
              <a:rPr lang="en-US" dirty="0" smtClean="0"/>
              <a:t>Register of Deeds may require the request to be written, but cannot require a specific form. K.S.A. 45-220(b); AGO 2009-18.</a:t>
            </a:r>
          </a:p>
          <a:p>
            <a:pPr lvl="1"/>
            <a:r>
              <a:rPr lang="en-US" dirty="0" smtClean="0"/>
              <a:t>Reasons to require a written request:</a:t>
            </a:r>
          </a:p>
          <a:p>
            <a:pPr lvl="2"/>
            <a:r>
              <a:rPr lang="en-US" dirty="0" smtClean="0"/>
              <a:t>1. Documents filed or recorded at office of Register of Deeds are open for public inspection without KORA request. Written request clarifies that request is being made under KORA.</a:t>
            </a:r>
          </a:p>
          <a:p>
            <a:pPr lvl="2"/>
            <a:r>
              <a:rPr lang="en-US" dirty="0" smtClean="0"/>
              <a:t>2. Helps the Register of Deeds reasonably ascertain what documents are being requested under KORA.</a:t>
            </a:r>
          </a:p>
          <a:p>
            <a:pPr lvl="2"/>
            <a:r>
              <a:rPr lang="en-US" dirty="0" smtClean="0"/>
              <a:t>3.Register of Deeds is able to obtain certification that the requester (1) has rights to access under K.S.A. 45-221; K.S.A. 45-229 and other state and federal statutes and (2) will not use the records obtained for an impermissible purpose under K.S.A. 45-230.</a:t>
            </a:r>
          </a:p>
          <a:p>
            <a:r>
              <a:rPr lang="en-US" dirty="0" smtClean="0"/>
              <a:t>Request form may ask for (1) name, (2) address, (3) proof of identification, (4) right of access of requester (certification), (5) as well as information necessary to ascertain the records for which the requester desires access. K.S.A. 45-220(b)</a:t>
            </a:r>
            <a:endParaRPr lang="en-US" dirty="0"/>
          </a:p>
        </p:txBody>
      </p:sp>
    </p:spTree>
    <p:extLst>
      <p:ext uri="{BB962C8B-B14F-4D97-AF65-F5344CB8AC3E}">
        <p14:creationId xmlns:p14="http://schemas.microsoft.com/office/powerpoint/2010/main" val="444050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respond to a kora request (Part 2 written certification)</a:t>
            </a:r>
            <a:endParaRPr lang="en-US" dirty="0"/>
          </a:p>
        </p:txBody>
      </p:sp>
      <p:sp>
        <p:nvSpPr>
          <p:cNvPr id="3" name="Content Placeholder 2"/>
          <p:cNvSpPr>
            <a:spLocks noGrp="1"/>
          </p:cNvSpPr>
          <p:nvPr>
            <p:ph idx="1"/>
          </p:nvPr>
        </p:nvSpPr>
        <p:spPr/>
        <p:txBody>
          <a:bodyPr>
            <a:normAutofit fontScale="92500"/>
          </a:bodyPr>
          <a:lstStyle/>
          <a:p>
            <a:r>
              <a:rPr lang="en-US" dirty="0" smtClean="0"/>
              <a:t>Written certification:</a:t>
            </a:r>
          </a:p>
          <a:p>
            <a:pPr lvl="1"/>
            <a:r>
              <a:rPr lang="en-US" dirty="0" smtClean="0"/>
              <a:t>“I certify that:</a:t>
            </a:r>
          </a:p>
          <a:p>
            <a:pPr lvl="2"/>
            <a:r>
              <a:rPr lang="en-US" dirty="0" smtClean="0"/>
              <a:t>I have a right of access to the records and the basis of that right is ____________________________; or</a:t>
            </a:r>
          </a:p>
          <a:p>
            <a:pPr lvl="2"/>
            <a:r>
              <a:rPr lang="en-US" dirty="0" smtClean="0"/>
              <a:t>I do not intend to, </a:t>
            </a:r>
            <a:r>
              <a:rPr lang="en-US" dirty="0"/>
              <a:t>and will not: (1) Use any list of names or addresses contained </a:t>
            </a:r>
            <a:r>
              <a:rPr lang="en-US" dirty="0" smtClean="0"/>
              <a:t>in or </a:t>
            </a:r>
            <a:r>
              <a:rPr lang="en-US" dirty="0"/>
              <a:t>derived from the records or information requested for the purpose of selling or offering for </a:t>
            </a:r>
            <a:r>
              <a:rPr lang="en-US" dirty="0" smtClean="0"/>
              <a:t>sale any </a:t>
            </a:r>
            <a:r>
              <a:rPr lang="en-US" dirty="0"/>
              <a:t>property or service to any person listed or to any person who resides at any address listed; </a:t>
            </a:r>
            <a:r>
              <a:rPr lang="en-US" dirty="0" smtClean="0"/>
              <a:t>or (2</a:t>
            </a:r>
            <a:r>
              <a:rPr lang="en-US" dirty="0"/>
              <a:t>) sell, give, or otherwise make available to any person any list of names or addresses </a:t>
            </a:r>
            <a:r>
              <a:rPr lang="en-US" dirty="0" smtClean="0"/>
              <a:t>contained in </a:t>
            </a:r>
            <a:r>
              <a:rPr lang="en-US" dirty="0"/>
              <a:t>or derived from the records or information for the purpose of allowing that person to sell </a:t>
            </a:r>
            <a:r>
              <a:rPr lang="en-US" dirty="0" smtClean="0"/>
              <a:t>or offer </a:t>
            </a:r>
            <a:r>
              <a:rPr lang="en-US" dirty="0"/>
              <a:t>for sale any property or service to any person listed or to any person who resides at </a:t>
            </a:r>
            <a:r>
              <a:rPr lang="en-US" dirty="0" smtClean="0"/>
              <a:t>any address </a:t>
            </a:r>
            <a:r>
              <a:rPr lang="en-US" dirty="0"/>
              <a:t>listed</a:t>
            </a:r>
            <a:r>
              <a:rPr lang="en-US" dirty="0" smtClean="0"/>
              <a:t>.” See K.S.A. 45-220(c); 45-230.</a:t>
            </a:r>
          </a:p>
          <a:p>
            <a:r>
              <a:rPr lang="en-US" dirty="0" smtClean="0"/>
              <a:t>AGO 2009-18 Certification cannot be required as prerequisite to access records if requested records do not contain a </a:t>
            </a:r>
            <a:r>
              <a:rPr lang="en-US" b="1" dirty="0" smtClean="0"/>
              <a:t>list </a:t>
            </a:r>
            <a:r>
              <a:rPr lang="en-US" dirty="0" smtClean="0"/>
              <a:t>of names and addresses.</a:t>
            </a:r>
          </a:p>
          <a:p>
            <a:pPr lvl="1"/>
            <a:r>
              <a:rPr lang="en-US" dirty="0" smtClean="0"/>
              <a:t>This is only partially correct. Not all members of the public have access to all records in office of Register of Deeds. </a:t>
            </a:r>
            <a:r>
              <a:rPr lang="en-US" i="1" dirty="0" smtClean="0"/>
              <a:t>See, e.g</a:t>
            </a:r>
            <a:r>
              <a:rPr lang="en-US" dirty="0" smtClean="0"/>
              <a:t>., K.S.A. 45-221(a)(46) limiting access to Military Discharge form DD-214; K.S.A. 45-229(</a:t>
            </a:r>
            <a:r>
              <a:rPr lang="en-US" dirty="0" err="1" smtClean="0"/>
              <a:t>i</a:t>
            </a:r>
            <a:r>
              <a:rPr lang="en-US" dirty="0" smtClean="0"/>
              <a:t>)(f) and K.S.A. 79-1437(f) limiting access to Real Estate Sales Validation Questionnaires</a:t>
            </a:r>
            <a:endParaRPr lang="en-US" dirty="0"/>
          </a:p>
        </p:txBody>
      </p:sp>
    </p:spTree>
    <p:extLst>
      <p:ext uri="{BB962C8B-B14F-4D97-AF65-F5344CB8AC3E}">
        <p14:creationId xmlns:p14="http://schemas.microsoft.com/office/powerpoint/2010/main" val="1908946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respond to a kora request (Part 2 written certification)</a:t>
            </a:r>
            <a:endParaRPr lang="en-US" dirty="0"/>
          </a:p>
        </p:txBody>
      </p:sp>
      <p:sp>
        <p:nvSpPr>
          <p:cNvPr id="3" name="Content Placeholder 2"/>
          <p:cNvSpPr>
            <a:spLocks noGrp="1"/>
          </p:cNvSpPr>
          <p:nvPr>
            <p:ph idx="1"/>
          </p:nvPr>
        </p:nvSpPr>
        <p:spPr/>
        <p:txBody>
          <a:bodyPr>
            <a:normAutofit/>
          </a:bodyPr>
          <a:lstStyle/>
          <a:p>
            <a:r>
              <a:rPr lang="en-US" dirty="0" smtClean="0"/>
              <a:t>Written certification continued:</a:t>
            </a:r>
          </a:p>
          <a:p>
            <a:pPr lvl="1"/>
            <a:r>
              <a:rPr lang="en-US" dirty="0" smtClean="0"/>
              <a:t>K.S.A. 45-221 lists public records that may be discretionarily closed. </a:t>
            </a:r>
          </a:p>
          <a:p>
            <a:pPr lvl="1"/>
            <a:r>
              <a:rPr lang="en-US" dirty="0" smtClean="0"/>
              <a:t>Other state and federal statutes and K.S.A. 45-229 list records that are mandatorily closed. 	(</a:t>
            </a:r>
            <a:r>
              <a:rPr lang="en-US" dirty="0" smtClean="0">
                <a:hlinkClick r:id="rId2" action="ppaction://hlinksldjump"/>
              </a:rPr>
              <a:t>Closed Records and Redaction Section</a:t>
            </a:r>
            <a:r>
              <a:rPr lang="en-US" dirty="0" smtClean="0"/>
              <a:t>)</a:t>
            </a:r>
          </a:p>
          <a:p>
            <a:pPr lvl="1"/>
            <a:r>
              <a:rPr lang="en-US" dirty="0" smtClean="0"/>
              <a:t>K.S.A. 45-230 prohibits, with certain </a:t>
            </a:r>
            <a:r>
              <a:rPr lang="en-US" dirty="0"/>
              <a:t>limited exceptions, </a:t>
            </a:r>
            <a:r>
              <a:rPr lang="en-US" dirty="0" smtClean="0"/>
              <a:t>any person from </a:t>
            </a:r>
            <a:r>
              <a:rPr lang="en-US" dirty="0"/>
              <a:t>knowingly </a:t>
            </a:r>
            <a:r>
              <a:rPr lang="en-US" dirty="0" smtClean="0"/>
              <a:t>selling, </a:t>
            </a:r>
            <a:r>
              <a:rPr lang="en-US" b="1" dirty="0" smtClean="0"/>
              <a:t>giving</a:t>
            </a:r>
            <a:r>
              <a:rPr lang="en-US" dirty="0" smtClean="0"/>
              <a:t> </a:t>
            </a:r>
            <a:r>
              <a:rPr lang="en-US" dirty="0"/>
              <a:t>or </a:t>
            </a:r>
            <a:r>
              <a:rPr lang="en-US" dirty="0" smtClean="0"/>
              <a:t>receiving, </a:t>
            </a:r>
            <a:r>
              <a:rPr lang="en-US" dirty="0"/>
              <a:t>for the purpose of selling or offering for sale any property or service to persons listed therein, </a:t>
            </a:r>
            <a:r>
              <a:rPr lang="en-US" b="1" dirty="0"/>
              <a:t>any list of names and addresses</a:t>
            </a:r>
            <a:r>
              <a:rPr lang="en-US" dirty="0"/>
              <a:t> contained in or derived from public </a:t>
            </a:r>
            <a:r>
              <a:rPr lang="en-US" dirty="0" smtClean="0"/>
              <a:t>records.</a:t>
            </a:r>
          </a:p>
          <a:p>
            <a:pPr lvl="1"/>
            <a:r>
              <a:rPr lang="en-US" dirty="0" smtClean="0"/>
              <a:t>Note</a:t>
            </a:r>
            <a:r>
              <a:rPr lang="en-US" dirty="0"/>
              <a:t>: </a:t>
            </a:r>
            <a:r>
              <a:rPr lang="en-US" dirty="0" smtClean="0"/>
              <a:t>“Any </a:t>
            </a:r>
            <a:r>
              <a:rPr lang="en-US" dirty="0"/>
              <a:t>person subject to this section who knowingly violates the provisions of this section shall be liable for the payment of a civil penalty in an action brought by the attorney general or county or district attorney in a sum set by the court not to exceed $500 for each violation</a:t>
            </a:r>
            <a:r>
              <a:rPr lang="en-US" dirty="0" smtClean="0"/>
              <a:t>.” K.S.A. 45-230(b)</a:t>
            </a:r>
          </a:p>
          <a:p>
            <a:pPr lvl="2"/>
            <a:r>
              <a:rPr lang="en-US" dirty="0"/>
              <a:t>Knowingly giving a list of names and addresses in violation of this section could subject the office of the Register of Deeds to civil penalty.</a:t>
            </a:r>
          </a:p>
          <a:p>
            <a:pPr lvl="2"/>
            <a:endParaRPr lang="en-US" dirty="0" smtClean="0"/>
          </a:p>
          <a:p>
            <a:pPr lvl="1"/>
            <a:endParaRPr lang="en-US" dirty="0" smtClean="0"/>
          </a:p>
        </p:txBody>
      </p:sp>
    </p:spTree>
    <p:extLst>
      <p:ext uri="{BB962C8B-B14F-4D97-AF65-F5344CB8AC3E}">
        <p14:creationId xmlns:p14="http://schemas.microsoft.com/office/powerpoint/2010/main" val="3530871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u="sng" dirty="0"/>
              <a:t>IMPORTANT NOTICE</a:t>
            </a:r>
            <a:r>
              <a:rPr lang="en-US" dirty="0"/>
              <a:t>:         </a:t>
            </a:r>
            <a:r>
              <a:rPr lang="en-US" i="1" dirty="0"/>
              <a:t>All rights are reserved.  These materials may not be reproduced in any way without the permission of the author.  This publication is designed to provide general information on the seminar topic presented.  The written materials and accompanying presentation have been provided exclusively for general educational and informational purposes.  They shall not be construed as establishing an attorney-client relationship or furnishing legal advice which may be relied upon by you or anyone else.</a:t>
            </a:r>
            <a:endParaRPr lang="en-US" dirty="0"/>
          </a:p>
          <a:p>
            <a:endParaRPr lang="en-US" dirty="0"/>
          </a:p>
        </p:txBody>
      </p:sp>
    </p:spTree>
    <p:extLst>
      <p:ext uri="{BB962C8B-B14F-4D97-AF65-F5344CB8AC3E}">
        <p14:creationId xmlns:p14="http://schemas.microsoft.com/office/powerpoint/2010/main" val="3284865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respond to a kora request (Part 2 written certification)</a:t>
            </a:r>
            <a:endParaRPr lang="en-US" dirty="0"/>
          </a:p>
        </p:txBody>
      </p:sp>
      <p:sp>
        <p:nvSpPr>
          <p:cNvPr id="3" name="Content Placeholder 2"/>
          <p:cNvSpPr>
            <a:spLocks noGrp="1"/>
          </p:cNvSpPr>
          <p:nvPr>
            <p:ph idx="1"/>
          </p:nvPr>
        </p:nvSpPr>
        <p:spPr/>
        <p:txBody>
          <a:bodyPr>
            <a:normAutofit/>
          </a:bodyPr>
          <a:lstStyle/>
          <a:p>
            <a:r>
              <a:rPr lang="en-US" dirty="0" smtClean="0"/>
              <a:t>Written certification continued:</a:t>
            </a:r>
          </a:p>
          <a:p>
            <a:pPr lvl="1"/>
            <a:r>
              <a:rPr lang="en-US" dirty="0"/>
              <a:t>But “The provisions of this section </a:t>
            </a:r>
            <a:r>
              <a:rPr lang="en-US" b="1" i="1" dirty="0"/>
              <a:t>shall not apply to nor impose any civil liability or penalty upon any public official, public agency or records custodian </a:t>
            </a:r>
            <a:r>
              <a:rPr lang="en-US" dirty="0"/>
              <a:t>for granting access to or providing copies of public records or information containing names and addresses, in good faith compliance with the Kansas open records act</a:t>
            </a:r>
            <a:r>
              <a:rPr lang="en-US" b="1" dirty="0"/>
              <a:t>, </a:t>
            </a:r>
            <a:r>
              <a:rPr lang="en-US" b="1" i="1" dirty="0"/>
              <a:t>to a person who has made a written request for access to such information and has executed a written certification pursuant to subsection (c)(2) of K.S.A. 45-220</a:t>
            </a:r>
            <a:r>
              <a:rPr lang="en-US" dirty="0"/>
              <a:t>, and amendments thereto</a:t>
            </a:r>
            <a:r>
              <a:rPr lang="en-US" dirty="0" smtClean="0"/>
              <a:t>.” K.S.A. 45-230(c)</a:t>
            </a:r>
          </a:p>
          <a:p>
            <a:pPr lvl="1"/>
            <a:r>
              <a:rPr lang="en-US" dirty="0" smtClean="0"/>
              <a:t>Register of Deeds </a:t>
            </a:r>
            <a:r>
              <a:rPr lang="en-US" b="1" dirty="0" smtClean="0"/>
              <a:t>not liable </a:t>
            </a:r>
            <a:r>
              <a:rPr lang="en-US" dirty="0" smtClean="0"/>
              <a:t>even if the person uses the list of names and addresses for purposes of selling goods or services if complied with subsection K.S.A. 45-230(c); AGO 94-132. Deemed to have made good faith compliance with KORA.</a:t>
            </a:r>
          </a:p>
          <a:p>
            <a:pPr lvl="1"/>
            <a:r>
              <a:rPr lang="en-US" dirty="0" smtClean="0"/>
              <a:t>Thus, obtain:</a:t>
            </a:r>
          </a:p>
          <a:p>
            <a:pPr marL="891540" lvl="2" indent="-342900">
              <a:buFont typeface="+mj-lt"/>
              <a:buAutoNum type="arabicPeriod"/>
            </a:pPr>
            <a:r>
              <a:rPr lang="en-US" dirty="0" smtClean="0"/>
              <a:t>Written request for access</a:t>
            </a:r>
          </a:p>
          <a:p>
            <a:pPr marL="891540" lvl="2" indent="-342900">
              <a:buFont typeface="+mj-lt"/>
              <a:buAutoNum type="arabicPeriod"/>
            </a:pPr>
            <a:r>
              <a:rPr lang="en-US" dirty="0" smtClean="0"/>
              <a:t>Written Certification</a:t>
            </a:r>
          </a:p>
          <a:p>
            <a:pPr lvl="1"/>
            <a:endParaRPr lang="en-US" dirty="0" smtClean="0"/>
          </a:p>
        </p:txBody>
      </p:sp>
    </p:spTree>
    <p:extLst>
      <p:ext uri="{BB962C8B-B14F-4D97-AF65-F5344CB8AC3E}">
        <p14:creationId xmlns:p14="http://schemas.microsoft.com/office/powerpoint/2010/main" val="1056620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respond to a kora request (Part 2 written certification)</a:t>
            </a:r>
            <a:endParaRPr lang="en-US" dirty="0"/>
          </a:p>
        </p:txBody>
      </p:sp>
      <p:sp>
        <p:nvSpPr>
          <p:cNvPr id="3" name="Content Placeholder 2"/>
          <p:cNvSpPr>
            <a:spLocks noGrp="1"/>
          </p:cNvSpPr>
          <p:nvPr>
            <p:ph idx="1"/>
          </p:nvPr>
        </p:nvSpPr>
        <p:spPr/>
        <p:txBody>
          <a:bodyPr>
            <a:normAutofit/>
          </a:bodyPr>
          <a:lstStyle/>
          <a:p>
            <a:r>
              <a:rPr lang="en-US" dirty="0" smtClean="0"/>
              <a:t>Written certification continued:</a:t>
            </a:r>
          </a:p>
          <a:p>
            <a:pPr lvl="1"/>
            <a:r>
              <a:rPr lang="en-US" dirty="0" smtClean="0"/>
              <a:t>A third party cannot do what a first party cannot: the law is violated if the list is used for commercial purposes regardless of whether the requester is the one who uses the list or the requester obtains the list for another party that uses the list improperly.</a:t>
            </a:r>
          </a:p>
          <a:p>
            <a:pPr lvl="1"/>
            <a:r>
              <a:rPr lang="en-US" dirty="0" smtClean="0"/>
              <a:t>Register of Deeds can refuse a request if she knows the requester intends to use list for a prohibited commercial purpose. AGO 86-1 (newsletter requested list to sell names and addresses to its subscribers who would then solicit potential customers)</a:t>
            </a:r>
          </a:p>
        </p:txBody>
      </p:sp>
    </p:spTree>
    <p:extLst>
      <p:ext uri="{BB962C8B-B14F-4D97-AF65-F5344CB8AC3E}">
        <p14:creationId xmlns:p14="http://schemas.microsoft.com/office/powerpoint/2010/main" val="861064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respond to a kora request (Part 2 written certification)</a:t>
            </a:r>
            <a:endParaRPr lang="en-US" dirty="0"/>
          </a:p>
        </p:txBody>
      </p:sp>
      <p:sp>
        <p:nvSpPr>
          <p:cNvPr id="3" name="Content Placeholder 2"/>
          <p:cNvSpPr>
            <a:spLocks noGrp="1"/>
          </p:cNvSpPr>
          <p:nvPr>
            <p:ph idx="1"/>
          </p:nvPr>
        </p:nvSpPr>
        <p:spPr/>
        <p:txBody>
          <a:bodyPr>
            <a:normAutofit lnSpcReduction="10000"/>
          </a:bodyPr>
          <a:lstStyle/>
          <a:p>
            <a:r>
              <a:rPr lang="en-US" dirty="0" smtClean="0"/>
              <a:t>Written certification continued:</a:t>
            </a:r>
          </a:p>
          <a:p>
            <a:pPr lvl="1"/>
            <a:r>
              <a:rPr lang="en-US" dirty="0" smtClean="0"/>
              <a:t>Some commercial uses are allowed under K.S.A. 45-230:</a:t>
            </a:r>
          </a:p>
          <a:p>
            <a:pPr lvl="2"/>
            <a:r>
              <a:rPr lang="en-US" dirty="0" smtClean="0"/>
              <a:t>DMV can provide lists of motorists to insurance companies, auto makers (for safety recalls); etc.</a:t>
            </a:r>
          </a:p>
          <a:p>
            <a:pPr lvl="2"/>
            <a:r>
              <a:rPr lang="en-US" dirty="0" smtClean="0"/>
              <a:t>Lists can be given if names are members of licensed vocation (for continuing education or membership)</a:t>
            </a:r>
          </a:p>
          <a:p>
            <a:pPr lvl="2"/>
            <a:r>
              <a:rPr lang="en-US" dirty="0" smtClean="0"/>
              <a:t>Voter registration lists can be provided to political campaigns</a:t>
            </a:r>
          </a:p>
          <a:p>
            <a:pPr lvl="2"/>
            <a:r>
              <a:rPr lang="en-US" dirty="0" smtClean="0"/>
              <a:t>College and university alumni lists held by the institution can be given to alumni organizations and endowments</a:t>
            </a:r>
          </a:p>
          <a:p>
            <a:pPr lvl="2"/>
            <a:r>
              <a:rPr lang="en-US" dirty="0" smtClean="0"/>
              <a:t>Groups of ministers can use lists to provide info about local churches AGO 2000-35</a:t>
            </a:r>
          </a:p>
          <a:p>
            <a:pPr lvl="2"/>
            <a:r>
              <a:rPr lang="en-US" dirty="0" smtClean="0"/>
              <a:t>Public agency can use its own records to contact those listed about its services or programs AGO 2006-26</a:t>
            </a:r>
          </a:p>
          <a:p>
            <a:pPr lvl="2"/>
            <a:r>
              <a:rPr lang="en-US" dirty="0" smtClean="0"/>
              <a:t>Information from tax rolls can be used to produce land ownership maps AGO 86-39</a:t>
            </a:r>
          </a:p>
          <a:p>
            <a:pPr lvl="2"/>
            <a:r>
              <a:rPr lang="en-US" dirty="0" smtClean="0"/>
              <a:t>Lists can be used to solicit the person listed to </a:t>
            </a:r>
            <a:r>
              <a:rPr lang="en-US" b="1" i="1" dirty="0" smtClean="0"/>
              <a:t>sell</a:t>
            </a:r>
            <a:r>
              <a:rPr lang="en-US" dirty="0" smtClean="0"/>
              <a:t> property (just not buy property) AGO 96-68; 98-55.</a:t>
            </a:r>
          </a:p>
          <a:p>
            <a:pPr lvl="3"/>
            <a:r>
              <a:rPr lang="en-US" dirty="0" smtClean="0"/>
              <a:t>E.g. oil companies that want lists of names and addresses to buy mineral rights or enter mineral leases</a:t>
            </a:r>
          </a:p>
          <a:p>
            <a:pPr lvl="2"/>
            <a:endParaRPr lang="en-US" dirty="0" smtClean="0"/>
          </a:p>
          <a:p>
            <a:pPr lvl="1"/>
            <a:endParaRPr lang="en-US" dirty="0" smtClean="0"/>
          </a:p>
        </p:txBody>
      </p:sp>
    </p:spTree>
    <p:extLst>
      <p:ext uri="{BB962C8B-B14F-4D97-AF65-F5344CB8AC3E}">
        <p14:creationId xmlns:p14="http://schemas.microsoft.com/office/powerpoint/2010/main" val="928916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respond to a kora request (Part </a:t>
            </a:r>
            <a:r>
              <a:rPr lang="en-US" dirty="0"/>
              <a:t>3</a:t>
            </a:r>
            <a:r>
              <a:rPr lang="en-US" dirty="0" smtClean="0"/>
              <a:t> response to request for access)</a:t>
            </a:r>
            <a:endParaRPr lang="en-US" dirty="0"/>
          </a:p>
        </p:txBody>
      </p:sp>
      <p:sp>
        <p:nvSpPr>
          <p:cNvPr id="3" name="Content Placeholder 2"/>
          <p:cNvSpPr>
            <a:spLocks noGrp="1"/>
          </p:cNvSpPr>
          <p:nvPr>
            <p:ph idx="1"/>
          </p:nvPr>
        </p:nvSpPr>
        <p:spPr/>
        <p:txBody>
          <a:bodyPr>
            <a:normAutofit/>
          </a:bodyPr>
          <a:lstStyle/>
          <a:p>
            <a:pPr>
              <a:lnSpc>
                <a:spcPct val="110000"/>
              </a:lnSpc>
              <a:spcBef>
                <a:spcPts val="0"/>
              </a:spcBef>
              <a:spcAft>
                <a:spcPts val="600"/>
              </a:spcAft>
            </a:pPr>
            <a:r>
              <a:rPr lang="en-US" dirty="0" smtClean="0"/>
              <a:t>Register of Deeds shall act on list as soon as possible, but </a:t>
            </a:r>
            <a:r>
              <a:rPr lang="en-US" b="1" i="1" dirty="0" smtClean="0"/>
              <a:t>not later than the end of the third business day </a:t>
            </a:r>
            <a:r>
              <a:rPr lang="en-US" dirty="0" smtClean="0"/>
              <a:t>following the date the request was received. K.S.A. 45-218(d)</a:t>
            </a:r>
          </a:p>
          <a:p>
            <a:pPr lvl="1">
              <a:lnSpc>
                <a:spcPct val="110000"/>
              </a:lnSpc>
              <a:spcBef>
                <a:spcPts val="0"/>
              </a:spcBef>
              <a:spcAft>
                <a:spcPts val="600"/>
              </a:spcAft>
            </a:pPr>
            <a:r>
              <a:rPr lang="en-US" dirty="0" smtClean="0"/>
              <a:t>Business day=any day other than Saturday, Sunday, or those days declared holidays by the congress, the legislature and governor, or the county. K.S.A. 45-217(a)</a:t>
            </a:r>
          </a:p>
          <a:p>
            <a:pPr>
              <a:lnSpc>
                <a:spcPct val="110000"/>
              </a:lnSpc>
              <a:spcBef>
                <a:spcPts val="0"/>
              </a:spcBef>
              <a:spcAft>
                <a:spcPts val="600"/>
              </a:spcAft>
            </a:pPr>
            <a:r>
              <a:rPr lang="en-US" dirty="0" smtClean="0"/>
              <a:t>Permissible responses:</a:t>
            </a:r>
          </a:p>
          <a:p>
            <a:pPr marL="617220" lvl="1" indent="-342900">
              <a:lnSpc>
                <a:spcPct val="110000"/>
              </a:lnSpc>
              <a:spcBef>
                <a:spcPts val="0"/>
              </a:spcBef>
              <a:spcAft>
                <a:spcPts val="600"/>
              </a:spcAft>
              <a:buFont typeface="+mj-lt"/>
              <a:buAutoNum type="arabicPeriod"/>
            </a:pPr>
            <a:r>
              <a:rPr lang="en-US" dirty="0" smtClean="0"/>
              <a:t>Access granted or requested copies provided</a:t>
            </a:r>
          </a:p>
          <a:p>
            <a:pPr marL="617220" lvl="1" indent="-342900">
              <a:lnSpc>
                <a:spcPct val="110000"/>
              </a:lnSpc>
              <a:spcBef>
                <a:spcPts val="0"/>
              </a:spcBef>
              <a:spcAft>
                <a:spcPts val="600"/>
              </a:spcAft>
              <a:buFont typeface="+mj-lt"/>
              <a:buAutoNum type="arabicPeriod"/>
            </a:pPr>
            <a:r>
              <a:rPr lang="en-US" dirty="0" smtClean="0"/>
              <a:t>If access not </a:t>
            </a:r>
            <a:r>
              <a:rPr lang="en-US" dirty="0"/>
              <a:t>immediately granted, </a:t>
            </a:r>
            <a:r>
              <a:rPr lang="en-US" dirty="0" smtClean="0"/>
              <a:t>custodian “shall </a:t>
            </a:r>
            <a:r>
              <a:rPr lang="en-US" dirty="0"/>
              <a:t>give a detailed explanation of the cause for further delay and the place and earliest time and date that the record will be available for </a:t>
            </a:r>
            <a:r>
              <a:rPr lang="en-US" dirty="0" smtClean="0"/>
              <a:t>inspection.” K.S.A. 45-218(c)</a:t>
            </a:r>
          </a:p>
          <a:p>
            <a:pPr lvl="1"/>
            <a:r>
              <a:rPr lang="en-US" dirty="0" smtClean="0"/>
              <a:t>OR</a:t>
            </a:r>
          </a:p>
          <a:p>
            <a:pPr lvl="2"/>
            <a:endParaRPr lang="en-US" dirty="0" smtClean="0"/>
          </a:p>
          <a:p>
            <a:pPr lvl="1"/>
            <a:endParaRPr lang="en-US" dirty="0" smtClean="0"/>
          </a:p>
        </p:txBody>
      </p:sp>
    </p:spTree>
    <p:extLst>
      <p:ext uri="{BB962C8B-B14F-4D97-AF65-F5344CB8AC3E}">
        <p14:creationId xmlns:p14="http://schemas.microsoft.com/office/powerpoint/2010/main" val="1223537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respond to a kora request (Part </a:t>
            </a:r>
            <a:r>
              <a:rPr lang="en-US" dirty="0"/>
              <a:t>3</a:t>
            </a:r>
            <a:r>
              <a:rPr lang="en-US" dirty="0" smtClean="0"/>
              <a:t> response to request for access)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Permissible responses (continued):</a:t>
            </a:r>
          </a:p>
          <a:p>
            <a:pPr marL="617220" lvl="1" indent="-342900">
              <a:buFont typeface="+mj-lt"/>
              <a:buAutoNum type="arabicPeriod" startAt="3"/>
            </a:pPr>
            <a:r>
              <a:rPr lang="en-US" sz="2000" dirty="0" smtClean="0"/>
              <a:t>Request denied. If request for </a:t>
            </a:r>
            <a:r>
              <a:rPr lang="en-US" sz="2000" dirty="0"/>
              <a:t>access denied, </a:t>
            </a:r>
            <a:r>
              <a:rPr lang="en-US" sz="2000" dirty="0" smtClean="0"/>
              <a:t>custodian “shall </a:t>
            </a:r>
            <a:r>
              <a:rPr lang="en-US" sz="2000" dirty="0"/>
              <a:t>provide, upon request, a written statement of the grounds for </a:t>
            </a:r>
            <a:r>
              <a:rPr lang="en-US" sz="2000" dirty="0" smtClean="0"/>
              <a:t>denial. Such </a:t>
            </a:r>
            <a:r>
              <a:rPr lang="en-US" sz="2000" dirty="0"/>
              <a:t>statement shall cite the specific provision of law under which access is denied and shall be furnished to the requester not later than the end of the third business day following the date that the request for the statement is </a:t>
            </a:r>
            <a:r>
              <a:rPr lang="en-US" sz="2000" dirty="0" smtClean="0"/>
              <a:t>received.” K.S.A. 45-218(d)</a:t>
            </a:r>
          </a:p>
          <a:p>
            <a:pPr lvl="2"/>
            <a:r>
              <a:rPr lang="en-US" dirty="0" smtClean="0"/>
              <a:t>Note: the written statement of grounds for denial is due ONLY if the requester asks about the grounds for denial. It is not due if responding to a KORA request and the requester has not or does not request the grounds for denial.</a:t>
            </a:r>
          </a:p>
          <a:p>
            <a:pPr lvl="2"/>
            <a:r>
              <a:rPr lang="en-US" dirty="0" smtClean="0"/>
              <a:t>Best practices would be for the requester to request access for the records and a request for grounds for denial if access is not permitted at the same time.</a:t>
            </a:r>
          </a:p>
          <a:p>
            <a:pPr lvl="1"/>
            <a:r>
              <a:rPr lang="en-US" dirty="0" smtClean="0"/>
              <a:t>Any statement of grounds for denial must be specific: “The burden of establishing the applicability of an exemption from disclosure” is on the public agency claiming the exemption</a:t>
            </a:r>
            <a:r>
              <a:rPr lang="en-US" dirty="0"/>
              <a:t>. </a:t>
            </a:r>
            <a:r>
              <a:rPr lang="en-US" i="1" dirty="0" smtClean="0"/>
              <a:t>Southwest </a:t>
            </a:r>
            <a:r>
              <a:rPr lang="en-US" i="1" dirty="0"/>
              <a:t>Anesthesia Serv., P.A. v. </a:t>
            </a:r>
            <a:r>
              <a:rPr lang="en-US" i="1" dirty="0" smtClean="0"/>
              <a:t>Southwest </a:t>
            </a:r>
            <a:r>
              <a:rPr lang="en-US" i="1" dirty="0"/>
              <a:t>Med. Ctr</a:t>
            </a:r>
            <a:r>
              <a:rPr lang="en-US" dirty="0"/>
              <a:t>., 23 Kan. App. 2d 950, </a:t>
            </a:r>
            <a:r>
              <a:rPr lang="en-US" dirty="0" smtClean="0"/>
              <a:t>Syl. ¶ 2, </a:t>
            </a:r>
            <a:r>
              <a:rPr lang="en-US" dirty="0"/>
              <a:t>937 P.2d 1257, 1258 (1997</a:t>
            </a:r>
            <a:r>
              <a:rPr lang="en-US" dirty="0" smtClean="0"/>
              <a:t>)</a:t>
            </a:r>
          </a:p>
          <a:p>
            <a:pPr lvl="1"/>
            <a:r>
              <a:rPr lang="en-US" dirty="0" smtClean="0"/>
              <a:t>Will discuss bases for denial during </a:t>
            </a:r>
            <a:r>
              <a:rPr lang="en-US" dirty="0" smtClean="0">
                <a:hlinkClick r:id="rId2" action="ppaction://hlinksldjump"/>
              </a:rPr>
              <a:t>Closed Records and Redaction </a:t>
            </a:r>
            <a:r>
              <a:rPr lang="en-US" dirty="0" smtClean="0"/>
              <a:t>Section</a:t>
            </a:r>
          </a:p>
          <a:p>
            <a:pPr lvl="1"/>
            <a:endParaRPr lang="en-US" dirty="0" smtClean="0"/>
          </a:p>
        </p:txBody>
      </p:sp>
    </p:spTree>
    <p:extLst>
      <p:ext uri="{BB962C8B-B14F-4D97-AF65-F5344CB8AC3E}">
        <p14:creationId xmlns:p14="http://schemas.microsoft.com/office/powerpoint/2010/main" val="1416053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respond to a kora request (Part </a:t>
            </a:r>
            <a:r>
              <a:rPr lang="en-US" dirty="0"/>
              <a:t>3</a:t>
            </a:r>
            <a:r>
              <a:rPr lang="en-US" dirty="0" smtClean="0"/>
              <a:t> response to request for access)</a:t>
            </a:r>
            <a:endParaRPr lang="en-US" dirty="0"/>
          </a:p>
        </p:txBody>
      </p:sp>
      <p:sp>
        <p:nvSpPr>
          <p:cNvPr id="3" name="Content Placeholder 2"/>
          <p:cNvSpPr>
            <a:spLocks noGrp="1"/>
          </p:cNvSpPr>
          <p:nvPr>
            <p:ph idx="1"/>
          </p:nvPr>
        </p:nvSpPr>
        <p:spPr/>
        <p:txBody>
          <a:bodyPr>
            <a:normAutofit/>
          </a:bodyPr>
          <a:lstStyle/>
          <a:p>
            <a:r>
              <a:rPr lang="en-US" dirty="0" smtClean="0"/>
              <a:t>Permissible responses (continued):</a:t>
            </a:r>
          </a:p>
          <a:p>
            <a:pPr marL="617220" lvl="1" indent="-342900">
              <a:lnSpc>
                <a:spcPct val="100000"/>
              </a:lnSpc>
              <a:spcAft>
                <a:spcPts val="600"/>
              </a:spcAft>
              <a:buFont typeface="+mj-lt"/>
              <a:buAutoNum type="arabicPeriod" startAt="4"/>
            </a:pPr>
            <a:r>
              <a:rPr lang="en-US" dirty="0" smtClean="0"/>
              <a:t>“May </a:t>
            </a:r>
            <a:r>
              <a:rPr lang="en-US" dirty="0"/>
              <a:t>refuse to </a:t>
            </a:r>
            <a:r>
              <a:rPr lang="en-US" b="1" i="1" dirty="0"/>
              <a:t>provide access to a public record, or to permit inspection</a:t>
            </a:r>
            <a:r>
              <a:rPr lang="en-US" dirty="0"/>
              <a:t>, if a request places an unreasonable burden in producing public records or if the custodian has reason to believe that repeated requests are intended to disrupt other essential functions of the public agency</a:t>
            </a:r>
            <a:r>
              <a:rPr lang="en-US" dirty="0" smtClean="0"/>
              <a:t>.” K.S.A. 45-218(e)</a:t>
            </a:r>
          </a:p>
          <a:p>
            <a:pPr>
              <a:lnSpc>
                <a:spcPct val="100000"/>
              </a:lnSpc>
              <a:spcAft>
                <a:spcPts val="600"/>
              </a:spcAft>
            </a:pPr>
            <a:r>
              <a:rPr lang="en-US" dirty="0" smtClean="0"/>
              <a:t>BUT, according to the attorney general (who is tasked with enforcing KORA), almost no request creates an unreasonable burden under KORA.</a:t>
            </a:r>
          </a:p>
          <a:p>
            <a:pPr lvl="1">
              <a:lnSpc>
                <a:spcPct val="100000"/>
              </a:lnSpc>
              <a:spcAft>
                <a:spcPts val="600"/>
              </a:spcAft>
            </a:pPr>
            <a:r>
              <a:rPr lang="en-US" dirty="0" smtClean="0"/>
              <a:t>“[R]</a:t>
            </a:r>
            <a:r>
              <a:rPr lang="en-US" dirty="0" err="1" smtClean="0"/>
              <a:t>efusal</a:t>
            </a:r>
            <a:r>
              <a:rPr lang="en-US" dirty="0" smtClean="0"/>
              <a:t> </a:t>
            </a:r>
            <a:r>
              <a:rPr lang="en-US" dirty="0"/>
              <a:t>under this subsection must be sustained </a:t>
            </a:r>
            <a:r>
              <a:rPr lang="en-US" dirty="0" smtClean="0"/>
              <a:t>by [a] </a:t>
            </a:r>
            <a:r>
              <a:rPr lang="en-US" dirty="0"/>
              <a:t>preponderance of the evidence</a:t>
            </a:r>
            <a:r>
              <a:rPr lang="en-US" dirty="0" smtClean="0"/>
              <a:t>.” </a:t>
            </a:r>
            <a:r>
              <a:rPr lang="en-US" dirty="0"/>
              <a:t>K.S.A. 45-218(e)</a:t>
            </a:r>
          </a:p>
          <a:p>
            <a:pPr lvl="2"/>
            <a:endParaRPr lang="en-US" dirty="0" smtClean="0"/>
          </a:p>
        </p:txBody>
      </p:sp>
    </p:spTree>
    <p:extLst>
      <p:ext uri="{BB962C8B-B14F-4D97-AF65-F5344CB8AC3E}">
        <p14:creationId xmlns:p14="http://schemas.microsoft.com/office/powerpoint/2010/main" val="1679098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Respond to A Kora request (Part 4 Right to access)</a:t>
            </a:r>
            <a:endParaRPr lang="en-US" dirty="0"/>
          </a:p>
        </p:txBody>
      </p:sp>
      <p:sp>
        <p:nvSpPr>
          <p:cNvPr id="3" name="Content Placeholder 2"/>
          <p:cNvSpPr>
            <a:spLocks noGrp="1"/>
          </p:cNvSpPr>
          <p:nvPr>
            <p:ph idx="1"/>
          </p:nvPr>
        </p:nvSpPr>
        <p:spPr/>
        <p:txBody>
          <a:bodyPr/>
          <a:lstStyle/>
          <a:p>
            <a:r>
              <a:rPr lang="en-US" dirty="0" smtClean="0"/>
              <a:t>“Any </a:t>
            </a:r>
            <a:r>
              <a:rPr lang="en-US" dirty="0"/>
              <a:t>person </a:t>
            </a:r>
            <a:r>
              <a:rPr lang="en-US" b="1" dirty="0"/>
              <a:t>may make abstracts or obtain copies of any public record </a:t>
            </a:r>
            <a:r>
              <a:rPr lang="en-US" dirty="0"/>
              <a:t>to which such person has access under this act. </a:t>
            </a:r>
            <a:r>
              <a:rPr lang="en-US" b="1" dirty="0"/>
              <a:t>If copies are requested, the public agency may require a written request and advance payment of the prescribed fee</a:t>
            </a:r>
            <a:r>
              <a:rPr lang="en-US" dirty="0" smtClean="0"/>
              <a:t>.” K.S.A. 45-219(a).</a:t>
            </a:r>
          </a:p>
          <a:p>
            <a:r>
              <a:rPr lang="en-US" dirty="0" smtClean="0"/>
              <a:t>“If </a:t>
            </a:r>
            <a:r>
              <a:rPr lang="en-US" dirty="0"/>
              <a:t>the person to whom the request is directed is not the custodian of the public record requested, such person shall so notify the requester and shall furnish the name and location of the custodian of the public record, if known to or readily ascertainable by such person</a:t>
            </a:r>
            <a:r>
              <a:rPr lang="en-US" dirty="0" smtClean="0"/>
              <a:t>.” K.S.A. 45-218(c)</a:t>
            </a:r>
          </a:p>
          <a:p>
            <a:r>
              <a:rPr lang="en-US" dirty="0" smtClean="0"/>
              <a:t>Members </a:t>
            </a:r>
            <a:r>
              <a:rPr lang="en-US" dirty="0"/>
              <a:t>of the public cannot remove the original records from the office of the Register of Deeds unless given written permission from the custodian.  K.S.A. 45-218(a)</a:t>
            </a:r>
          </a:p>
          <a:p>
            <a:endParaRPr lang="en-US" dirty="0" smtClean="0"/>
          </a:p>
        </p:txBody>
      </p:sp>
    </p:spTree>
    <p:extLst>
      <p:ext uri="{BB962C8B-B14F-4D97-AF65-F5344CB8AC3E}">
        <p14:creationId xmlns:p14="http://schemas.microsoft.com/office/powerpoint/2010/main" val="1894105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Respond to A Kora request (Part 4 Right to access)</a:t>
            </a:r>
          </a:p>
        </p:txBody>
      </p:sp>
      <p:sp>
        <p:nvSpPr>
          <p:cNvPr id="3" name="Content Placeholder 2"/>
          <p:cNvSpPr>
            <a:spLocks noGrp="1"/>
          </p:cNvSpPr>
          <p:nvPr>
            <p:ph idx="1"/>
          </p:nvPr>
        </p:nvSpPr>
        <p:spPr/>
        <p:txBody>
          <a:bodyPr>
            <a:normAutofit fontScale="92500"/>
          </a:bodyPr>
          <a:lstStyle/>
          <a:p>
            <a:r>
              <a:rPr lang="en-US" dirty="0"/>
              <a:t>“When practical, copies shall be made in the place where the records are kept. If it is impractical to do so, the custodian shall allow arrangements to be made for use of other facilities. If it is necessary to use other facilities for copying, the cost thereof shall be paid by the person desiring a copy of the records</a:t>
            </a:r>
            <a:r>
              <a:rPr lang="en-US" dirty="0" smtClean="0"/>
              <a:t>.” K.S.A. 45-219(b)</a:t>
            </a:r>
          </a:p>
          <a:p>
            <a:pPr lvl="1"/>
            <a:r>
              <a:rPr lang="en-US" dirty="0" smtClean="0"/>
              <a:t>E.g. reproducing </a:t>
            </a:r>
            <a:r>
              <a:rPr lang="en-US" dirty="0" err="1" smtClean="0"/>
              <a:t>mylar</a:t>
            </a:r>
            <a:r>
              <a:rPr lang="en-US" dirty="0" smtClean="0"/>
              <a:t> surveys or general indexes in some offices with limited copying capabilities; ranges of all recorded instruments</a:t>
            </a:r>
          </a:p>
          <a:p>
            <a:r>
              <a:rPr lang="en-US" dirty="0" smtClean="0"/>
              <a:t>Not required to provide copies of items or devices that are copyrighted by someone else. K.S.A. 45-219(a) (But still must provide access unless otherwise exempted.)</a:t>
            </a:r>
          </a:p>
          <a:p>
            <a:r>
              <a:rPr lang="en-US" dirty="0" smtClean="0"/>
              <a:t>Not required to provide “copies </a:t>
            </a:r>
            <a:r>
              <a:rPr lang="en-US" dirty="0"/>
              <a:t>of radio or recording tapes or discs, video tapes or films, pictures, slides, graphics, illustrations or similar audio or visual items or devices, unless such items or devices were shown or played to a public meeting of the governing body </a:t>
            </a:r>
            <a:r>
              <a:rPr lang="en-US" dirty="0" smtClean="0"/>
              <a:t>thereof.” K.S.A. 45-219(a) (But still must provide access unless otherwise exempted)</a:t>
            </a:r>
          </a:p>
        </p:txBody>
      </p:sp>
    </p:spTree>
    <p:extLst>
      <p:ext uri="{BB962C8B-B14F-4D97-AF65-F5344CB8AC3E}">
        <p14:creationId xmlns:p14="http://schemas.microsoft.com/office/powerpoint/2010/main" val="2270686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Respond to A Kora request (Part 4 Right to access)</a:t>
            </a:r>
          </a:p>
        </p:txBody>
      </p:sp>
      <p:sp>
        <p:nvSpPr>
          <p:cNvPr id="3" name="Content Placeholder 2"/>
          <p:cNvSpPr>
            <a:spLocks noGrp="1"/>
          </p:cNvSpPr>
          <p:nvPr>
            <p:ph idx="1"/>
          </p:nvPr>
        </p:nvSpPr>
        <p:spPr/>
        <p:txBody>
          <a:bodyPr/>
          <a:lstStyle/>
          <a:p>
            <a:pPr>
              <a:lnSpc>
                <a:spcPct val="100000"/>
              </a:lnSpc>
              <a:spcAft>
                <a:spcPts val="1200"/>
              </a:spcAft>
            </a:pPr>
            <a:r>
              <a:rPr lang="en-US" dirty="0" smtClean="0"/>
              <a:t>“</a:t>
            </a:r>
            <a:r>
              <a:rPr lang="en-US" b="1" i="1" dirty="0" smtClean="0"/>
              <a:t>Nothing</a:t>
            </a:r>
            <a:r>
              <a:rPr lang="en-US" dirty="0" smtClean="0"/>
              <a:t> </a:t>
            </a:r>
            <a:r>
              <a:rPr lang="en-US" dirty="0"/>
              <a:t>in the open records act </a:t>
            </a:r>
            <a:r>
              <a:rPr lang="en-US" b="1" i="1" dirty="0"/>
              <a:t>shall require a public agency to electronically make copies of public records by allowing a person to obtain copies of a public record by inserting, connecting or otherwise attaching an electronic device provided by such person </a:t>
            </a:r>
            <a:r>
              <a:rPr lang="en-US" dirty="0"/>
              <a:t>to the computer or other electronic device of the public agency</a:t>
            </a:r>
            <a:r>
              <a:rPr lang="en-US" dirty="0" smtClean="0"/>
              <a:t>.” K.S.A. 45-219(g)</a:t>
            </a:r>
          </a:p>
          <a:p>
            <a:pPr lvl="1">
              <a:lnSpc>
                <a:spcPct val="100000"/>
              </a:lnSpc>
              <a:spcAft>
                <a:spcPts val="1200"/>
              </a:spcAft>
            </a:pPr>
            <a:r>
              <a:rPr lang="en-US" dirty="0" smtClean="0"/>
              <a:t>Note: Do not allow members of the public to insert </a:t>
            </a:r>
            <a:r>
              <a:rPr lang="en-US" dirty="0" err="1" smtClean="0"/>
              <a:t>flashdrives</a:t>
            </a:r>
            <a:r>
              <a:rPr lang="en-US" dirty="0" smtClean="0"/>
              <a:t>, discs, burnable drives, or any other device into public access terminals.</a:t>
            </a:r>
          </a:p>
          <a:p>
            <a:pPr lvl="1">
              <a:lnSpc>
                <a:spcPct val="100000"/>
              </a:lnSpc>
              <a:spcAft>
                <a:spcPts val="1200"/>
              </a:spcAft>
            </a:pPr>
            <a:r>
              <a:rPr lang="en-US" dirty="0" smtClean="0"/>
              <a:t>Do allow members of the public to print copies of documents they are able to inspect or access at public access terminals.</a:t>
            </a:r>
            <a:endParaRPr lang="en-US" dirty="0"/>
          </a:p>
          <a:p>
            <a:endParaRPr lang="en-US" dirty="0" smtClean="0"/>
          </a:p>
        </p:txBody>
      </p:sp>
    </p:spTree>
    <p:extLst>
      <p:ext uri="{BB962C8B-B14F-4D97-AF65-F5344CB8AC3E}">
        <p14:creationId xmlns:p14="http://schemas.microsoft.com/office/powerpoint/2010/main" val="4063766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Respond to A Kora request (Part </a:t>
            </a:r>
            <a:r>
              <a:rPr lang="en-US" dirty="0" smtClean="0"/>
              <a:t>5 fees)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K.S.A. 45-219(a) “If </a:t>
            </a:r>
            <a:r>
              <a:rPr lang="en-US" dirty="0"/>
              <a:t>copies are requested, the public agency may require a written request and advance payment of the prescribed fee</a:t>
            </a:r>
            <a:r>
              <a:rPr lang="en-US" dirty="0" smtClean="0"/>
              <a:t>.”</a:t>
            </a:r>
          </a:p>
          <a:p>
            <a:r>
              <a:rPr lang="en-US" dirty="0" smtClean="0"/>
              <a:t>Fees for copies shall not exceed actual cost, including cost of staff time. K.S.A. 45-219(c)</a:t>
            </a:r>
          </a:p>
          <a:p>
            <a:pPr lvl="1"/>
            <a:r>
              <a:rPr lang="en-US" dirty="0" smtClean="0"/>
              <a:t>This would include staff time spent retrieving, redacting, preparing and reviewing records to be provided</a:t>
            </a:r>
          </a:p>
          <a:p>
            <a:pPr lvl="1"/>
            <a:r>
              <a:rPr lang="en-US" dirty="0" smtClean="0"/>
              <a:t>This would not include proration of overhead (rent or building payments, utilities, etc.)</a:t>
            </a:r>
          </a:p>
          <a:p>
            <a:r>
              <a:rPr lang="en-US" dirty="0" smtClean="0"/>
              <a:t>“In </a:t>
            </a:r>
            <a:r>
              <a:rPr lang="en-US" dirty="0"/>
              <a:t>the case of fees for providing access to records maintained on computer facilities, the fees shall include only the cost of any computer services, including staff time required</a:t>
            </a:r>
            <a:r>
              <a:rPr lang="en-US" dirty="0" smtClean="0"/>
              <a:t>.” K.S.A. 45-219(c)(2). But note:</a:t>
            </a:r>
          </a:p>
          <a:p>
            <a:pPr lvl="1"/>
            <a:r>
              <a:rPr lang="en-US" dirty="0" smtClean="0"/>
              <a:t>But proration of costs of computerizing or ongoing digitizing documents is precluded, because those costs are required even without record requests. Plus legislature contemplated and provided for these costs by establishing the ROD tech fund fees.</a:t>
            </a:r>
          </a:p>
          <a:p>
            <a:pPr lvl="1"/>
            <a:r>
              <a:rPr lang="en-US" dirty="0" smtClean="0"/>
              <a:t>Public agency not required to acquire programs to produce information; have discretion to allow requester to design or provide a computer program to obtain information</a:t>
            </a:r>
            <a:r>
              <a:rPr lang="en-US" dirty="0"/>
              <a:t>. </a:t>
            </a:r>
            <a:r>
              <a:rPr lang="en-US" i="1" dirty="0" smtClean="0"/>
              <a:t>Cf. State </a:t>
            </a:r>
            <a:r>
              <a:rPr lang="en-US" i="1" dirty="0"/>
              <a:t>ex rel. Stephan v. Harder</a:t>
            </a:r>
            <a:r>
              <a:rPr lang="en-US" dirty="0"/>
              <a:t>, 230 Kan. 573, </a:t>
            </a:r>
            <a:r>
              <a:rPr lang="en-US" dirty="0" smtClean="0"/>
              <a:t>589-90, </a:t>
            </a:r>
            <a:r>
              <a:rPr lang="en-US" dirty="0"/>
              <a:t>641 P.2d 366, 378 (1982</a:t>
            </a:r>
            <a:r>
              <a:rPr lang="en-US" dirty="0" smtClean="0"/>
              <a:t>); AGO 89-106.</a:t>
            </a:r>
          </a:p>
        </p:txBody>
      </p:sp>
    </p:spTree>
    <p:extLst>
      <p:ext uri="{BB962C8B-B14F-4D97-AF65-F5344CB8AC3E}">
        <p14:creationId xmlns:p14="http://schemas.microsoft.com/office/powerpoint/2010/main" val="2311382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Kansas Open records act (“KORA”)</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32768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Respond to A Kora request (Part </a:t>
            </a:r>
            <a:r>
              <a:rPr lang="en-US" dirty="0" smtClean="0"/>
              <a:t>5 fees)</a:t>
            </a:r>
            <a:endParaRPr lang="en-US" dirty="0"/>
          </a:p>
        </p:txBody>
      </p:sp>
      <p:sp>
        <p:nvSpPr>
          <p:cNvPr id="3" name="Content Placeholder 2"/>
          <p:cNvSpPr>
            <a:spLocks noGrp="1"/>
          </p:cNvSpPr>
          <p:nvPr>
            <p:ph idx="1"/>
          </p:nvPr>
        </p:nvSpPr>
        <p:spPr/>
        <p:txBody>
          <a:bodyPr/>
          <a:lstStyle/>
          <a:p>
            <a:r>
              <a:rPr lang="en-US" dirty="0" smtClean="0"/>
              <a:t>Public agency may establish proprietary computerized system that allows access to public records on a paid subscription basis. But this does not alter the nature of the public record under KORA. Public records that are accessed through the system MUST also be available under a KORA request at a fee not exceeding the actual cost of production. AGO 95-64</a:t>
            </a:r>
          </a:p>
          <a:p>
            <a:r>
              <a:rPr lang="en-US" dirty="0" smtClean="0"/>
              <a:t>Public agency may also enter contract with private company to provide computer access to county records on a subscription basis. The contract cannot preclude county officials from fulfilling their statutory duties under KORA, however. (Contract can’t give the company exclusive access to the records). County officials must still respond to KORA requests if those are made and fees must reflect the actual costs. AGO 2009-14</a:t>
            </a:r>
          </a:p>
        </p:txBody>
      </p:sp>
    </p:spTree>
    <p:extLst>
      <p:ext uri="{BB962C8B-B14F-4D97-AF65-F5344CB8AC3E}">
        <p14:creationId xmlns:p14="http://schemas.microsoft.com/office/powerpoint/2010/main" val="24093021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Respond to A Kora request (Part </a:t>
            </a:r>
            <a:r>
              <a:rPr lang="en-US" dirty="0" smtClean="0"/>
              <a:t>5 fees)</a:t>
            </a:r>
            <a:endParaRPr lang="en-US" dirty="0"/>
          </a:p>
        </p:txBody>
      </p:sp>
      <p:sp>
        <p:nvSpPr>
          <p:cNvPr id="3" name="Content Placeholder 2"/>
          <p:cNvSpPr>
            <a:spLocks noGrp="1"/>
          </p:cNvSpPr>
          <p:nvPr>
            <p:ph idx="1"/>
          </p:nvPr>
        </p:nvSpPr>
        <p:spPr/>
        <p:txBody>
          <a:bodyPr/>
          <a:lstStyle/>
          <a:p>
            <a:pPr marL="182880" lvl="1">
              <a:spcBef>
                <a:spcPts val="1200"/>
              </a:spcBef>
              <a:spcAft>
                <a:spcPts val="0"/>
              </a:spcAft>
            </a:pPr>
            <a:r>
              <a:rPr lang="en-US" dirty="0" smtClean="0"/>
              <a:t>Fees can include the reasonable cost of staff time spent in redacting closed information from public records. </a:t>
            </a:r>
            <a:r>
              <a:rPr lang="en-US" i="1" dirty="0" smtClean="0"/>
              <a:t>See</a:t>
            </a:r>
            <a:r>
              <a:rPr lang="en-US" dirty="0" smtClean="0"/>
              <a:t> K.S.A. 45-221(d); </a:t>
            </a:r>
            <a:r>
              <a:rPr lang="en-US" i="1" dirty="0"/>
              <a:t>Data Tree, LLC v. Meek</a:t>
            </a:r>
            <a:r>
              <a:rPr lang="en-US" dirty="0"/>
              <a:t>, 279 Kan. 445</a:t>
            </a:r>
            <a:r>
              <a:rPr lang="en-US" dirty="0" smtClean="0"/>
              <a:t>, </a:t>
            </a:r>
            <a:r>
              <a:rPr lang="en-US" dirty="0"/>
              <a:t>109 P.3d </a:t>
            </a:r>
            <a:r>
              <a:rPr lang="en-US" dirty="0" smtClean="0"/>
              <a:t>1226 (2005).</a:t>
            </a:r>
          </a:p>
          <a:p>
            <a:pPr marL="182880" lvl="1">
              <a:spcBef>
                <a:spcPts val="1200"/>
              </a:spcBef>
              <a:spcAft>
                <a:spcPts val="0"/>
              </a:spcAft>
            </a:pPr>
            <a:r>
              <a:rPr lang="en-US" dirty="0" smtClean="0"/>
              <a:t>Per page fee of twenty cents charged by school district was reasonable because it reflected actual costs. AGO 87-4</a:t>
            </a:r>
          </a:p>
          <a:p>
            <a:pPr marL="182880" lvl="1">
              <a:spcBef>
                <a:spcPts val="1200"/>
              </a:spcBef>
              <a:spcAft>
                <a:spcPts val="0"/>
              </a:spcAft>
            </a:pPr>
            <a:r>
              <a:rPr lang="en-US" dirty="0" smtClean="0"/>
              <a:t>Not specified </a:t>
            </a:r>
            <a:r>
              <a:rPr lang="en-US" dirty="0"/>
              <a:t>for counties, but </a:t>
            </a:r>
            <a:r>
              <a:rPr lang="en-US" dirty="0" smtClean="0"/>
              <a:t>for state agencies, “A </a:t>
            </a:r>
            <a:r>
              <a:rPr lang="en-US" dirty="0"/>
              <a:t>fee for copies of public records which is equal to or less than $.25 per page shall be deemed a reasonable fee</a:t>
            </a:r>
            <a:r>
              <a:rPr lang="en-US" dirty="0" smtClean="0"/>
              <a:t>.” K.S.A. 45-219(c)(5)</a:t>
            </a:r>
          </a:p>
          <a:p>
            <a:pPr marL="457200" lvl="2">
              <a:spcBef>
                <a:spcPts val="1200"/>
              </a:spcBef>
              <a:spcAft>
                <a:spcPts val="0"/>
              </a:spcAft>
            </a:pPr>
            <a:r>
              <a:rPr lang="en-US" dirty="0" smtClean="0"/>
              <a:t>If $.25 per page is a reasonable for the state to charge, it should be reasonable fee for the county to charge.</a:t>
            </a:r>
            <a:endParaRPr lang="en-US" dirty="0"/>
          </a:p>
          <a:p>
            <a:endParaRPr lang="en-US" dirty="0" smtClean="0"/>
          </a:p>
        </p:txBody>
      </p:sp>
    </p:spTree>
    <p:extLst>
      <p:ext uri="{BB962C8B-B14F-4D97-AF65-F5344CB8AC3E}">
        <p14:creationId xmlns:p14="http://schemas.microsoft.com/office/powerpoint/2010/main" val="3160245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Respond to A Kora request (Part </a:t>
            </a:r>
            <a:r>
              <a:rPr lang="en-US" dirty="0" smtClean="0"/>
              <a:t>5 fees)</a:t>
            </a:r>
            <a:endParaRPr lang="en-US" dirty="0"/>
          </a:p>
        </p:txBody>
      </p:sp>
      <p:sp>
        <p:nvSpPr>
          <p:cNvPr id="3" name="Content Placeholder 2"/>
          <p:cNvSpPr>
            <a:spLocks noGrp="1"/>
          </p:cNvSpPr>
          <p:nvPr>
            <p:ph idx="1"/>
          </p:nvPr>
        </p:nvSpPr>
        <p:spPr/>
        <p:txBody>
          <a:bodyPr/>
          <a:lstStyle/>
          <a:p>
            <a:r>
              <a:rPr lang="en-US" dirty="0" smtClean="0"/>
              <a:t>Payment of fees can be required in advance. K.S.A. 45-218(f); K.S.A. 45-219(a).</a:t>
            </a:r>
          </a:p>
          <a:p>
            <a:pPr>
              <a:lnSpc>
                <a:spcPct val="100000"/>
              </a:lnSpc>
              <a:spcAft>
                <a:spcPts val="600"/>
              </a:spcAft>
            </a:pPr>
            <a:r>
              <a:rPr lang="en-US" dirty="0" smtClean="0"/>
              <a:t>Fees are to be remitted at least monthly to </a:t>
            </a:r>
            <a:r>
              <a:rPr lang="en-US" dirty="0"/>
              <a:t>the treasurer. </a:t>
            </a:r>
            <a:r>
              <a:rPr lang="en-US" dirty="0" smtClean="0"/>
              <a:t>K.S.A. 45-219(e</a:t>
            </a:r>
            <a:r>
              <a:rPr lang="en-US" dirty="0"/>
              <a:t>) </a:t>
            </a:r>
            <a:endParaRPr lang="en-US" dirty="0" smtClean="0"/>
          </a:p>
          <a:p>
            <a:pPr>
              <a:lnSpc>
                <a:spcPct val="100000"/>
              </a:lnSpc>
              <a:spcAft>
                <a:spcPts val="600"/>
              </a:spcAft>
            </a:pPr>
            <a:r>
              <a:rPr lang="en-US" dirty="0" smtClean="0"/>
              <a:t>Note: just as in K.S.A. 28-115, the register of deeds is to remit all fees collected to the treasurer. Thus a register of deeds may not have discretion to provide refunds of advance fees that are collected when the advance later turns out to be in excess of the actual costs. Under these circumstances, the treasurer would provide the refund.</a:t>
            </a:r>
          </a:p>
          <a:p>
            <a:pPr lvl="1">
              <a:lnSpc>
                <a:spcPct val="100000"/>
              </a:lnSpc>
              <a:spcAft>
                <a:spcPts val="600"/>
              </a:spcAft>
            </a:pPr>
            <a:r>
              <a:rPr lang="en-US" dirty="0" smtClean="0"/>
              <a:t>Would support the attorney general’s conclusion that a public agency is not required to do research for a requester because it would be difficult to accurately predict the time spent in research and collect advance fees that reflect the “actual costs.”</a:t>
            </a:r>
          </a:p>
        </p:txBody>
      </p:sp>
    </p:spTree>
    <p:extLst>
      <p:ext uri="{BB962C8B-B14F-4D97-AF65-F5344CB8AC3E}">
        <p14:creationId xmlns:p14="http://schemas.microsoft.com/office/powerpoint/2010/main" val="983681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Respond to A Kora request (Part 6</a:t>
            </a:r>
            <a:r>
              <a:rPr lang="en-US" dirty="0" smtClean="0"/>
              <a:t> what might be research under kora)</a:t>
            </a:r>
            <a:endParaRPr lang="en-US" dirty="0"/>
          </a:p>
        </p:txBody>
      </p:sp>
      <p:sp>
        <p:nvSpPr>
          <p:cNvPr id="3" name="Content Placeholder 2"/>
          <p:cNvSpPr>
            <a:spLocks noGrp="1"/>
          </p:cNvSpPr>
          <p:nvPr>
            <p:ph idx="1"/>
          </p:nvPr>
        </p:nvSpPr>
        <p:spPr/>
        <p:txBody>
          <a:bodyPr>
            <a:normAutofit lnSpcReduction="10000"/>
          </a:bodyPr>
          <a:lstStyle/>
          <a:p>
            <a:pPr>
              <a:lnSpc>
                <a:spcPct val="100000"/>
              </a:lnSpc>
              <a:spcAft>
                <a:spcPts val="600"/>
              </a:spcAft>
            </a:pPr>
            <a:r>
              <a:rPr lang="en-US" dirty="0" smtClean="0"/>
              <a:t>Attorney General has concluded that KORA does not require a public agency to conduct research:</a:t>
            </a:r>
          </a:p>
          <a:p>
            <a:pPr>
              <a:lnSpc>
                <a:spcPct val="100000"/>
              </a:lnSpc>
              <a:spcAft>
                <a:spcPts val="600"/>
              </a:spcAft>
            </a:pPr>
            <a:r>
              <a:rPr lang="en-US" dirty="0" smtClean="0"/>
              <a:t>“Does </a:t>
            </a:r>
            <a:r>
              <a:rPr lang="en-US" dirty="0"/>
              <a:t>the KORA require that a public agency create a record in order to answer questions or requests for information</a:t>
            </a:r>
            <a:r>
              <a:rPr lang="en-US" dirty="0" smtClean="0"/>
              <a:t>?</a:t>
            </a:r>
          </a:p>
          <a:p>
            <a:pPr lvl="1">
              <a:lnSpc>
                <a:spcPct val="100000"/>
              </a:lnSpc>
              <a:spcAft>
                <a:spcPts val="600"/>
              </a:spcAft>
            </a:pPr>
            <a:r>
              <a:rPr lang="en-US" dirty="0" smtClean="0"/>
              <a:t>“No</a:t>
            </a:r>
            <a:r>
              <a:rPr lang="en-US" dirty="0"/>
              <a:t>. The KORA applies to public records possessed by a public agency at the time the request is made. It does not require that a public agency do research for you, create a record it does not already possess, or write out their response to your questions.” </a:t>
            </a:r>
            <a:r>
              <a:rPr lang="en-US" dirty="0">
                <a:hlinkClick r:id="rId2"/>
              </a:rPr>
              <a:t>http://</a:t>
            </a:r>
            <a:r>
              <a:rPr lang="en-US" dirty="0" smtClean="0">
                <a:hlinkClick r:id="rId2"/>
              </a:rPr>
              <a:t>ag.ks.gov/legal-services/open-govt/kora-faq</a:t>
            </a:r>
            <a:endParaRPr lang="en-US" dirty="0" smtClean="0"/>
          </a:p>
          <a:p>
            <a:pPr>
              <a:lnSpc>
                <a:spcPct val="100000"/>
              </a:lnSpc>
              <a:spcAft>
                <a:spcPts val="600"/>
              </a:spcAft>
            </a:pPr>
            <a:r>
              <a:rPr lang="en-US" dirty="0" smtClean="0"/>
              <a:t>“KORA </a:t>
            </a:r>
            <a:r>
              <a:rPr lang="en-US" dirty="0"/>
              <a:t>does not require a public agency to create a record in order to respond to requests or in order to answer questions asking for </a:t>
            </a:r>
            <a:r>
              <a:rPr lang="en-US" dirty="0" smtClean="0"/>
              <a:t>‘information.’” Kansas Open Records Act (KORA) Guidelines Revision Date: July, 1, </a:t>
            </a:r>
            <a:r>
              <a:rPr lang="en-US" dirty="0"/>
              <a:t>2015 available at </a:t>
            </a:r>
            <a:r>
              <a:rPr lang="en-US" dirty="0">
                <a:hlinkClick r:id="rId3"/>
              </a:rPr>
              <a:t>http://</a:t>
            </a:r>
            <a:r>
              <a:rPr lang="en-US" dirty="0" smtClean="0">
                <a:hlinkClick r:id="rId3"/>
              </a:rPr>
              <a:t>ag.ks.gov/legal-services/open-govt</a:t>
            </a:r>
            <a:endParaRPr lang="en-US" dirty="0" smtClean="0"/>
          </a:p>
          <a:p>
            <a:endParaRPr lang="en-US" dirty="0" smtClean="0"/>
          </a:p>
        </p:txBody>
      </p:sp>
    </p:spTree>
    <p:extLst>
      <p:ext uri="{BB962C8B-B14F-4D97-AF65-F5344CB8AC3E}">
        <p14:creationId xmlns:p14="http://schemas.microsoft.com/office/powerpoint/2010/main" val="26591395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Respond to A Kora request (Part 6</a:t>
            </a:r>
            <a:r>
              <a:rPr lang="en-US" dirty="0" smtClean="0"/>
              <a:t> what might be research under kora)</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Note: Nothing in KORA specifically addresses what is or is not research, or whether a public agency must conduct research. While this is what the Attorney General states on his website, there appears to be no case law or attorney general opinions that directly state that an agency does not have to conduct research. Although Attorney General is tasked with KORA enforcement, can we in good faith:</a:t>
            </a:r>
          </a:p>
          <a:p>
            <a:pPr marL="0" indent="0">
              <a:buNone/>
            </a:pPr>
            <a:endParaRPr lang="en-US" sz="2400" dirty="0" smtClean="0"/>
          </a:p>
          <a:p>
            <a:pPr lvl="1"/>
            <a:r>
              <a:rPr lang="en-US" sz="2400" dirty="0" smtClean="0"/>
              <a:t>Support the statements that the agency does not have to conduct research or create records?</a:t>
            </a:r>
          </a:p>
          <a:p>
            <a:pPr lvl="1"/>
            <a:r>
              <a:rPr lang="en-US" sz="2400" dirty="0" smtClean="0"/>
              <a:t>If so, what is and what probably is not research?</a:t>
            </a:r>
            <a:endParaRPr lang="en-US" sz="2400" dirty="0"/>
          </a:p>
        </p:txBody>
      </p:sp>
    </p:spTree>
    <p:extLst>
      <p:ext uri="{BB962C8B-B14F-4D97-AF65-F5344CB8AC3E}">
        <p14:creationId xmlns:p14="http://schemas.microsoft.com/office/powerpoint/2010/main" val="32205800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Respond to A Kora request (Part 6</a:t>
            </a:r>
            <a:r>
              <a:rPr lang="en-US" dirty="0" smtClean="0"/>
              <a:t> what might be research under kora)</a:t>
            </a:r>
            <a:endParaRPr lang="en-US" dirty="0"/>
          </a:p>
        </p:txBody>
      </p:sp>
      <p:sp>
        <p:nvSpPr>
          <p:cNvPr id="3" name="Content Placeholder 2"/>
          <p:cNvSpPr>
            <a:spLocks noGrp="1"/>
          </p:cNvSpPr>
          <p:nvPr>
            <p:ph idx="1"/>
          </p:nvPr>
        </p:nvSpPr>
        <p:spPr/>
        <p:txBody>
          <a:bodyPr>
            <a:normAutofit/>
          </a:bodyPr>
          <a:lstStyle/>
          <a:p>
            <a:pPr marL="0" indent="0">
              <a:buNone/>
            </a:pPr>
            <a:endParaRPr lang="en-US" sz="2400" dirty="0" smtClean="0"/>
          </a:p>
          <a:p>
            <a:pPr lvl="1"/>
            <a:r>
              <a:rPr lang="en-US" sz="2400" dirty="0" smtClean="0"/>
              <a:t>Support the statement that the agency does not have to conduct research or create records?</a:t>
            </a:r>
          </a:p>
          <a:p>
            <a:pPr marL="731520" lvl="1" indent="-457200">
              <a:buFont typeface="+mj-lt"/>
              <a:buAutoNum type="arabicPeriod"/>
            </a:pPr>
            <a:r>
              <a:rPr lang="en-US" sz="2400" dirty="0" smtClean="0"/>
              <a:t>K.S.A. </a:t>
            </a:r>
            <a:r>
              <a:rPr lang="en-US" sz="2400" dirty="0"/>
              <a:t>45-219(a) </a:t>
            </a:r>
            <a:r>
              <a:rPr lang="en-US" sz="2400" dirty="0" smtClean="0"/>
              <a:t>“Any </a:t>
            </a:r>
            <a:r>
              <a:rPr lang="en-US" sz="2400" dirty="0"/>
              <a:t>person may </a:t>
            </a:r>
            <a:r>
              <a:rPr lang="en-US" sz="2400" b="1" dirty="0"/>
              <a:t>make abstracts or obtain copies </a:t>
            </a:r>
            <a:r>
              <a:rPr lang="en-US" sz="2400" dirty="0"/>
              <a:t>of any public record to which such person has access under this act</a:t>
            </a:r>
            <a:r>
              <a:rPr lang="en-US" sz="2400" dirty="0" smtClean="0"/>
              <a:t>.”</a:t>
            </a:r>
          </a:p>
          <a:p>
            <a:pPr lvl="2"/>
            <a:r>
              <a:rPr lang="en-US" dirty="0" smtClean="0"/>
              <a:t>Kansas </a:t>
            </a:r>
            <a:r>
              <a:rPr lang="en-US" dirty="0"/>
              <a:t>Public Records Inspection Act (KPRIA), K.S.A. 45–201 through 204 (repealed 1983), </a:t>
            </a:r>
            <a:r>
              <a:rPr lang="en-US" dirty="0" smtClean="0"/>
              <a:t>was sometimes </a:t>
            </a:r>
            <a:r>
              <a:rPr lang="en-US" dirty="0"/>
              <a:t>called the “Closed Records Act</a:t>
            </a:r>
            <a:r>
              <a:rPr lang="en-US" dirty="0" smtClean="0"/>
              <a:t>.”</a:t>
            </a:r>
          </a:p>
          <a:p>
            <a:pPr lvl="2"/>
            <a:r>
              <a:rPr lang="en-US" dirty="0" smtClean="0"/>
              <a:t>The </a:t>
            </a:r>
            <a:r>
              <a:rPr lang="en-US" dirty="0"/>
              <a:t>old law mandated that only those records “required to be kept and maintained” by a specific statute be open for inspection for the public</a:t>
            </a:r>
            <a:r>
              <a:rPr lang="en-US" dirty="0" smtClean="0"/>
              <a:t>.</a:t>
            </a:r>
          </a:p>
          <a:p>
            <a:pPr lvl="2"/>
            <a:r>
              <a:rPr lang="en-US" dirty="0" smtClean="0"/>
              <a:t>“Since </a:t>
            </a:r>
            <a:r>
              <a:rPr lang="en-US" dirty="0"/>
              <a:t>specific statutes required only a small number of records be kept and maintained, only a small number had to be open to public scrutiny.” </a:t>
            </a:r>
            <a:r>
              <a:rPr lang="en-US" i="1" dirty="0"/>
              <a:t>Wichita Eagle &amp; Beacon Pub. Co. v. Simmons</a:t>
            </a:r>
            <a:r>
              <a:rPr lang="en-US" dirty="0"/>
              <a:t>, 274 Kan. 194, </a:t>
            </a:r>
            <a:r>
              <a:rPr lang="en-US" dirty="0" smtClean="0"/>
              <a:t>214, </a:t>
            </a:r>
            <a:r>
              <a:rPr lang="en-US" dirty="0"/>
              <a:t>50 P.3d 66, 82 (2002)</a:t>
            </a:r>
          </a:p>
        </p:txBody>
      </p:sp>
    </p:spTree>
    <p:extLst>
      <p:ext uri="{BB962C8B-B14F-4D97-AF65-F5344CB8AC3E}">
        <p14:creationId xmlns:p14="http://schemas.microsoft.com/office/powerpoint/2010/main" val="39334488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Respond to A Kora request (Part 6</a:t>
            </a:r>
            <a:r>
              <a:rPr lang="en-US" dirty="0" smtClean="0"/>
              <a:t> what might be research under kora)</a:t>
            </a:r>
            <a:endParaRPr lang="en-US" dirty="0"/>
          </a:p>
        </p:txBody>
      </p:sp>
      <p:sp>
        <p:nvSpPr>
          <p:cNvPr id="3" name="Content Placeholder 2"/>
          <p:cNvSpPr>
            <a:spLocks noGrp="1"/>
          </p:cNvSpPr>
          <p:nvPr>
            <p:ph idx="1"/>
          </p:nvPr>
        </p:nvSpPr>
        <p:spPr/>
        <p:txBody>
          <a:bodyPr>
            <a:normAutofit/>
          </a:bodyPr>
          <a:lstStyle/>
          <a:p>
            <a:pPr marL="0" indent="0">
              <a:buNone/>
            </a:pPr>
            <a:endParaRPr lang="en-US" sz="2400" dirty="0" smtClean="0"/>
          </a:p>
          <a:p>
            <a:pPr marL="731520" lvl="1" indent="-457200">
              <a:buFont typeface="+mj-lt"/>
              <a:buAutoNum type="arabicPeriod"/>
            </a:pPr>
            <a:r>
              <a:rPr lang="en-US" sz="2400" dirty="0" smtClean="0"/>
              <a:t>K.S.A. </a:t>
            </a:r>
            <a:r>
              <a:rPr lang="en-US" sz="2400" dirty="0"/>
              <a:t>45-219(a) </a:t>
            </a:r>
            <a:r>
              <a:rPr lang="en-US" sz="2400" dirty="0" smtClean="0"/>
              <a:t>“Any </a:t>
            </a:r>
            <a:r>
              <a:rPr lang="en-US" sz="2400" dirty="0"/>
              <a:t>person may </a:t>
            </a:r>
            <a:r>
              <a:rPr lang="en-US" sz="2400" b="1" dirty="0"/>
              <a:t>make abstracts </a:t>
            </a:r>
            <a:r>
              <a:rPr lang="en-US" sz="2400" dirty="0"/>
              <a:t>or obtain copies </a:t>
            </a:r>
            <a:r>
              <a:rPr lang="en-US" sz="2400" dirty="0" smtClean="0"/>
              <a:t>. . .”</a:t>
            </a:r>
          </a:p>
          <a:p>
            <a:pPr marL="274320" lvl="1" indent="0">
              <a:buNone/>
            </a:pPr>
            <a:endParaRPr lang="en-US" sz="2400" b="1" dirty="0" smtClean="0"/>
          </a:p>
          <a:p>
            <a:pPr lvl="1"/>
            <a:r>
              <a:rPr lang="en-US" sz="2000" dirty="0"/>
              <a:t>U</a:t>
            </a:r>
            <a:r>
              <a:rPr lang="en-US" sz="2000" dirty="0" smtClean="0"/>
              <a:t>nder the old rule, until granted authority by statute, even title companies could not examine all records in the office of the register of deeds unless they had a pecuniary interest in subject property.</a:t>
            </a:r>
          </a:p>
          <a:p>
            <a:pPr lvl="2"/>
            <a:r>
              <a:rPr lang="en-US" sz="2000" i="1" dirty="0" smtClean="0"/>
              <a:t>See </a:t>
            </a:r>
            <a:r>
              <a:rPr lang="sv-SE" sz="2000" i="1" dirty="0"/>
              <a:t>Cormack v. Wolcott</a:t>
            </a:r>
            <a:r>
              <a:rPr lang="sv-SE" sz="2000" dirty="0"/>
              <a:t>, 37 Kan. 391, </a:t>
            </a:r>
            <a:r>
              <a:rPr lang="sv-SE" sz="2000" dirty="0" smtClean="0"/>
              <a:t>Syl. 15 </a:t>
            </a:r>
            <a:r>
              <a:rPr lang="sv-SE" sz="2000" dirty="0"/>
              <a:t>P. 245 (</a:t>
            </a:r>
            <a:r>
              <a:rPr lang="sv-SE" sz="2000" dirty="0" smtClean="0"/>
              <a:t>1887) (</a:t>
            </a:r>
            <a:r>
              <a:rPr lang="en-US" sz="2000" dirty="0" smtClean="0"/>
              <a:t>“The </a:t>
            </a:r>
            <a:r>
              <a:rPr lang="en-US" sz="2000" dirty="0"/>
              <a:t>register of deeds will not be compelled by mandamus to permit any person to make copies of the entire records in his office, for the purpose of making a set of abstract books for private use or speculation; and no such right is given by section 211, c. 25, Comp. Laws 1885</a:t>
            </a:r>
            <a:r>
              <a:rPr lang="en-US" sz="2000" dirty="0" smtClean="0"/>
              <a:t>.”)</a:t>
            </a:r>
          </a:p>
          <a:p>
            <a:pPr lvl="2"/>
            <a:endParaRPr lang="en-US" dirty="0"/>
          </a:p>
        </p:txBody>
      </p:sp>
    </p:spTree>
    <p:extLst>
      <p:ext uri="{BB962C8B-B14F-4D97-AF65-F5344CB8AC3E}">
        <p14:creationId xmlns:p14="http://schemas.microsoft.com/office/powerpoint/2010/main" val="30104130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Respond to A Kora request (Part 6</a:t>
            </a:r>
            <a:r>
              <a:rPr lang="en-US" dirty="0" smtClean="0"/>
              <a:t> what might be research under kora)</a:t>
            </a:r>
            <a:endParaRPr lang="en-US" dirty="0"/>
          </a:p>
        </p:txBody>
      </p:sp>
      <p:sp>
        <p:nvSpPr>
          <p:cNvPr id="3" name="Content Placeholder 2"/>
          <p:cNvSpPr>
            <a:spLocks noGrp="1"/>
          </p:cNvSpPr>
          <p:nvPr>
            <p:ph idx="1"/>
          </p:nvPr>
        </p:nvSpPr>
        <p:spPr/>
        <p:txBody>
          <a:bodyPr>
            <a:normAutofit fontScale="92500"/>
          </a:bodyPr>
          <a:lstStyle/>
          <a:p>
            <a:pPr marL="0" indent="0">
              <a:buNone/>
            </a:pPr>
            <a:endParaRPr lang="en-US" sz="2400" dirty="0" smtClean="0"/>
          </a:p>
          <a:p>
            <a:pPr marL="731520" lvl="1" indent="-457200">
              <a:buFont typeface="+mj-lt"/>
              <a:buAutoNum type="arabicPeriod"/>
            </a:pPr>
            <a:r>
              <a:rPr lang="en-US" sz="2400" dirty="0" smtClean="0"/>
              <a:t>K.S.A. </a:t>
            </a:r>
            <a:r>
              <a:rPr lang="en-US" sz="2400" dirty="0"/>
              <a:t>45-219(a) </a:t>
            </a:r>
            <a:r>
              <a:rPr lang="en-US" sz="2400" dirty="0" smtClean="0"/>
              <a:t>“Any </a:t>
            </a:r>
            <a:r>
              <a:rPr lang="en-US" sz="2400" dirty="0"/>
              <a:t>person may </a:t>
            </a:r>
            <a:r>
              <a:rPr lang="en-US" sz="2400" b="1" dirty="0"/>
              <a:t>make abstracts </a:t>
            </a:r>
            <a:r>
              <a:rPr lang="en-US" sz="2400" dirty="0"/>
              <a:t>or obtain copies </a:t>
            </a:r>
            <a:r>
              <a:rPr lang="en-US" sz="2400" dirty="0" smtClean="0"/>
              <a:t>. . .”</a:t>
            </a:r>
          </a:p>
          <a:p>
            <a:pPr marL="274320" lvl="1" indent="0">
              <a:buNone/>
            </a:pPr>
            <a:endParaRPr lang="en-US" sz="2400" b="1" dirty="0" smtClean="0"/>
          </a:p>
          <a:p>
            <a:pPr lvl="1"/>
            <a:r>
              <a:rPr lang="en-US" sz="2200" dirty="0" smtClean="0"/>
              <a:t>Thus the inspection permitted under an open records statute is only as broad as what is permitted by statute. No right exists except what is created by statute or the extremely limited right under the common law. </a:t>
            </a:r>
          </a:p>
          <a:p>
            <a:pPr lvl="1"/>
            <a:r>
              <a:rPr lang="en-US" sz="2200" dirty="0" smtClean="0"/>
              <a:t>The inspection permitted by statute here is extremely broad, but still has limits: </a:t>
            </a:r>
          </a:p>
          <a:p>
            <a:pPr lvl="1"/>
            <a:r>
              <a:rPr lang="en-US" sz="2200" dirty="0" smtClean="0"/>
              <a:t>“It </a:t>
            </a:r>
            <a:r>
              <a:rPr lang="en-US" sz="2200" dirty="0"/>
              <a:t>is declared to be the public policy of the state that </a:t>
            </a:r>
            <a:r>
              <a:rPr lang="en-US" sz="2200" b="1" dirty="0"/>
              <a:t>public records shall be open for inspection by any person unless otherwise provided by this act</a:t>
            </a:r>
            <a:r>
              <a:rPr lang="en-US" sz="2200" dirty="0"/>
              <a:t>, and this act shall be liberally construed and applied to promote such policy</a:t>
            </a:r>
            <a:r>
              <a:rPr lang="en-US" sz="2200" dirty="0" smtClean="0"/>
              <a:t>.” K.S.A. 45-216</a:t>
            </a:r>
          </a:p>
          <a:p>
            <a:pPr lvl="2"/>
            <a:endParaRPr lang="en-US" dirty="0"/>
          </a:p>
        </p:txBody>
      </p:sp>
    </p:spTree>
    <p:extLst>
      <p:ext uri="{BB962C8B-B14F-4D97-AF65-F5344CB8AC3E}">
        <p14:creationId xmlns:p14="http://schemas.microsoft.com/office/powerpoint/2010/main" val="36746899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Respond to A Kora request (Part 6</a:t>
            </a:r>
            <a:r>
              <a:rPr lang="en-US" dirty="0" smtClean="0"/>
              <a:t> what might be research under kora)</a:t>
            </a:r>
            <a:endParaRPr lang="en-US" dirty="0"/>
          </a:p>
        </p:txBody>
      </p:sp>
      <p:sp>
        <p:nvSpPr>
          <p:cNvPr id="3" name="Content Placeholder 2"/>
          <p:cNvSpPr>
            <a:spLocks noGrp="1"/>
          </p:cNvSpPr>
          <p:nvPr>
            <p:ph idx="1"/>
          </p:nvPr>
        </p:nvSpPr>
        <p:spPr/>
        <p:txBody>
          <a:bodyPr>
            <a:normAutofit fontScale="92500"/>
          </a:bodyPr>
          <a:lstStyle/>
          <a:p>
            <a:pPr marL="0" indent="0">
              <a:buNone/>
            </a:pPr>
            <a:endParaRPr lang="en-US" sz="2400" dirty="0" smtClean="0"/>
          </a:p>
          <a:p>
            <a:pPr marL="731520" lvl="1" indent="-457200">
              <a:lnSpc>
                <a:spcPct val="110000"/>
              </a:lnSpc>
              <a:spcBef>
                <a:spcPts val="0"/>
              </a:spcBef>
              <a:spcAft>
                <a:spcPts val="0"/>
              </a:spcAft>
              <a:buFont typeface="+mj-lt"/>
              <a:buAutoNum type="arabicPeriod"/>
            </a:pPr>
            <a:r>
              <a:rPr lang="en-US" sz="2400" dirty="0" smtClean="0"/>
              <a:t>K.S.A. </a:t>
            </a:r>
            <a:r>
              <a:rPr lang="en-US" sz="2400" dirty="0"/>
              <a:t>45-219(a) </a:t>
            </a:r>
            <a:r>
              <a:rPr lang="en-US" sz="2400" dirty="0" smtClean="0"/>
              <a:t>“Any </a:t>
            </a:r>
            <a:r>
              <a:rPr lang="en-US" sz="2400" dirty="0"/>
              <a:t>person </a:t>
            </a:r>
            <a:r>
              <a:rPr lang="en-US" sz="2400" b="1" dirty="0"/>
              <a:t>may</a:t>
            </a:r>
            <a:r>
              <a:rPr lang="en-US" sz="2400" dirty="0"/>
              <a:t> </a:t>
            </a:r>
            <a:r>
              <a:rPr lang="en-US" sz="2400" b="1" dirty="0"/>
              <a:t>make abstracts </a:t>
            </a:r>
            <a:r>
              <a:rPr lang="en-US" sz="2400" dirty="0"/>
              <a:t>or obtain copies </a:t>
            </a:r>
            <a:r>
              <a:rPr lang="en-US" sz="2400" dirty="0" smtClean="0"/>
              <a:t>. . .</a:t>
            </a:r>
            <a:endParaRPr lang="en-US" sz="2400" b="1" dirty="0" smtClean="0"/>
          </a:p>
          <a:p>
            <a:pPr lvl="2">
              <a:lnSpc>
                <a:spcPct val="110000"/>
              </a:lnSpc>
              <a:spcBef>
                <a:spcPts val="0"/>
              </a:spcBef>
              <a:spcAft>
                <a:spcPts val="0"/>
              </a:spcAft>
            </a:pPr>
            <a:r>
              <a:rPr lang="en-US" dirty="0" smtClean="0"/>
              <a:t>“Make Abstracts” </a:t>
            </a:r>
          </a:p>
          <a:p>
            <a:pPr lvl="3">
              <a:lnSpc>
                <a:spcPct val="110000"/>
              </a:lnSpc>
              <a:spcBef>
                <a:spcPts val="0"/>
              </a:spcBef>
              <a:spcAft>
                <a:spcPts val="0"/>
              </a:spcAft>
            </a:pPr>
            <a:r>
              <a:rPr lang="en-US" dirty="0" smtClean="0"/>
              <a:t>“Abstract” 1. A concise statement of a text, esp. of a legal document; a summary.</a:t>
            </a:r>
          </a:p>
          <a:p>
            <a:pPr lvl="3">
              <a:lnSpc>
                <a:spcPct val="110000"/>
              </a:lnSpc>
              <a:spcBef>
                <a:spcPts val="0"/>
              </a:spcBef>
              <a:spcAft>
                <a:spcPts val="0"/>
              </a:spcAft>
            </a:pPr>
            <a:r>
              <a:rPr lang="en-US" dirty="0" smtClean="0"/>
              <a:t>“Abstract of title” A concise statement, usu. Prepared for a mortgagee or purchaser of real property, summarizing the history of a piece of land, including all conveyances, interests, lines, and encumbrances that affect title to the property.   Black’s Law Dictionary (8</a:t>
            </a:r>
            <a:r>
              <a:rPr lang="en-US" baseline="30000" dirty="0" smtClean="0"/>
              <a:t>th</a:t>
            </a:r>
            <a:r>
              <a:rPr lang="en-US" dirty="0" smtClean="0"/>
              <a:t> ed. 2004) 9, 10. </a:t>
            </a:r>
          </a:p>
          <a:p>
            <a:pPr lvl="3">
              <a:lnSpc>
                <a:spcPct val="110000"/>
              </a:lnSpc>
              <a:spcBef>
                <a:spcPts val="0"/>
              </a:spcBef>
              <a:spcAft>
                <a:spcPts val="0"/>
              </a:spcAft>
            </a:pPr>
            <a:r>
              <a:rPr lang="en-US" dirty="0" smtClean="0"/>
              <a:t>“Make” Note: statute says “may make” not “may have abstracts made”. A person may make a summary of documents (or hire a third party to make a summary) but the custodian is not required to make the summary for the person.</a:t>
            </a:r>
          </a:p>
          <a:p>
            <a:pPr lvl="3">
              <a:lnSpc>
                <a:spcPct val="110000"/>
              </a:lnSpc>
              <a:spcBef>
                <a:spcPts val="0"/>
              </a:spcBef>
              <a:spcAft>
                <a:spcPts val="0"/>
              </a:spcAft>
            </a:pPr>
            <a:r>
              <a:rPr lang="en-US" dirty="0" smtClean="0"/>
              <a:t>“Make Abstracts” would appear to be a limit in the act. There is no right for someone to have a custodian make abstracts for them. That would also suggest the person has no right to ask a records custodian to do title work.</a:t>
            </a:r>
          </a:p>
          <a:p>
            <a:pPr lvl="4">
              <a:lnSpc>
                <a:spcPct val="110000"/>
              </a:lnSpc>
              <a:spcBef>
                <a:spcPts val="0"/>
              </a:spcBef>
              <a:spcAft>
                <a:spcPts val="0"/>
              </a:spcAft>
            </a:pPr>
            <a:r>
              <a:rPr lang="en-US" dirty="0" smtClean="0"/>
              <a:t>(Other limits in the act: no </a:t>
            </a:r>
            <a:r>
              <a:rPr lang="en-US" dirty="0" err="1" smtClean="0"/>
              <a:t>flashdrives</a:t>
            </a:r>
            <a:r>
              <a:rPr lang="en-US" dirty="0" smtClean="0"/>
              <a:t>, public can’t remove original records, some records closed, etc.) </a:t>
            </a:r>
            <a:endParaRPr lang="en-US" dirty="0"/>
          </a:p>
        </p:txBody>
      </p:sp>
    </p:spTree>
    <p:extLst>
      <p:ext uri="{BB962C8B-B14F-4D97-AF65-F5344CB8AC3E}">
        <p14:creationId xmlns:p14="http://schemas.microsoft.com/office/powerpoint/2010/main" val="33829504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Respond to A Kora request (Part 6</a:t>
            </a:r>
            <a:r>
              <a:rPr lang="en-US" dirty="0" smtClean="0"/>
              <a:t> what might be research under kora)</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sz="2400" dirty="0" smtClean="0"/>
          </a:p>
          <a:p>
            <a:pPr marL="731520" lvl="1" indent="-457200">
              <a:lnSpc>
                <a:spcPct val="100000"/>
              </a:lnSpc>
              <a:spcBef>
                <a:spcPts val="0"/>
              </a:spcBef>
              <a:spcAft>
                <a:spcPts val="0"/>
              </a:spcAft>
              <a:buFont typeface="+mj-lt"/>
              <a:buAutoNum type="arabicPeriod"/>
            </a:pPr>
            <a:r>
              <a:rPr lang="en-US" sz="2400" dirty="0" smtClean="0"/>
              <a:t>K.S.A. </a:t>
            </a:r>
            <a:r>
              <a:rPr lang="en-US" sz="2400" dirty="0"/>
              <a:t>45-219(a) </a:t>
            </a:r>
            <a:r>
              <a:rPr lang="en-US" sz="2400" dirty="0" smtClean="0"/>
              <a:t>“Any </a:t>
            </a:r>
            <a:r>
              <a:rPr lang="en-US" sz="2400" dirty="0"/>
              <a:t>person </a:t>
            </a:r>
            <a:r>
              <a:rPr lang="en-US" sz="2400" dirty="0" smtClean="0"/>
              <a:t>may make abstracts </a:t>
            </a:r>
            <a:r>
              <a:rPr lang="en-US" sz="2400" b="1" dirty="0" smtClean="0"/>
              <a:t>or </a:t>
            </a:r>
            <a:r>
              <a:rPr lang="en-US" sz="2400" b="1" dirty="0"/>
              <a:t>obtain copies </a:t>
            </a:r>
            <a:r>
              <a:rPr lang="en-US" sz="2400" dirty="0" smtClean="0"/>
              <a:t>. . .”</a:t>
            </a:r>
            <a:endParaRPr lang="en-US" sz="2400" b="1" dirty="0" smtClean="0"/>
          </a:p>
          <a:p>
            <a:pPr lvl="2">
              <a:lnSpc>
                <a:spcPct val="100000"/>
              </a:lnSpc>
              <a:spcBef>
                <a:spcPts val="0"/>
              </a:spcBef>
              <a:spcAft>
                <a:spcPts val="0"/>
              </a:spcAft>
            </a:pPr>
            <a:r>
              <a:rPr lang="en-US" dirty="0" smtClean="0"/>
              <a:t>“</a:t>
            </a:r>
            <a:r>
              <a:rPr lang="en-US" sz="1800" dirty="0" smtClean="0"/>
              <a:t>Obtain Copies” </a:t>
            </a:r>
          </a:p>
          <a:p>
            <a:pPr lvl="3">
              <a:lnSpc>
                <a:spcPct val="100000"/>
              </a:lnSpc>
              <a:spcBef>
                <a:spcPts val="0"/>
              </a:spcBef>
              <a:spcAft>
                <a:spcPts val="0"/>
              </a:spcAft>
            </a:pPr>
            <a:r>
              <a:rPr lang="en-US" sz="1800" dirty="0" smtClean="0"/>
              <a:t>“obtain”  To succeed in gaining possession of as the result of planning or endeavor, acquire. American Heritage College Dictionary (3d ed. 2000) 942; to get something, esp. by a </a:t>
            </a:r>
            <a:r>
              <a:rPr lang="en-US" sz="1800" dirty="0"/>
              <a:t>planned effort </a:t>
            </a:r>
            <a:r>
              <a:rPr lang="en-US" sz="1800" dirty="0">
                <a:hlinkClick r:id="rId2"/>
              </a:rPr>
              <a:t>http://</a:t>
            </a:r>
            <a:r>
              <a:rPr lang="en-US" sz="1800" dirty="0" smtClean="0">
                <a:hlinkClick r:id="rId2"/>
              </a:rPr>
              <a:t>dictionary.cambridge.org/us/dictionary/english/obtain</a:t>
            </a:r>
            <a:r>
              <a:rPr lang="en-US" sz="1800" dirty="0"/>
              <a:t>; to come into possession of; get, acquire, or procure, as through an effort or by a </a:t>
            </a:r>
            <a:r>
              <a:rPr lang="en-US" sz="1800" dirty="0" smtClean="0"/>
              <a:t>request</a:t>
            </a:r>
            <a:r>
              <a:rPr lang="en-US" sz="1800" dirty="0"/>
              <a:t> </a:t>
            </a:r>
            <a:r>
              <a:rPr lang="en-US" sz="1800" dirty="0">
                <a:hlinkClick r:id="rId3"/>
              </a:rPr>
              <a:t>http://</a:t>
            </a:r>
            <a:r>
              <a:rPr lang="en-US" sz="1800" dirty="0" smtClean="0">
                <a:hlinkClick r:id="rId3"/>
              </a:rPr>
              <a:t>dictionary.reference.com/browse/obtain</a:t>
            </a:r>
            <a:endParaRPr lang="en-US" sz="1800" dirty="0" smtClean="0"/>
          </a:p>
          <a:p>
            <a:pPr lvl="2">
              <a:lnSpc>
                <a:spcPct val="100000"/>
              </a:lnSpc>
              <a:spcBef>
                <a:spcPts val="0"/>
              </a:spcBef>
              <a:spcAft>
                <a:spcPts val="0"/>
              </a:spcAft>
            </a:pPr>
            <a:r>
              <a:rPr lang="en-US" sz="1800" dirty="0" smtClean="0"/>
              <a:t>This may also be a limit within the act: </a:t>
            </a:r>
          </a:p>
          <a:p>
            <a:pPr lvl="3">
              <a:lnSpc>
                <a:spcPct val="100000"/>
              </a:lnSpc>
              <a:spcBef>
                <a:spcPts val="0"/>
              </a:spcBef>
              <a:spcAft>
                <a:spcPts val="0"/>
              </a:spcAft>
            </a:pPr>
            <a:r>
              <a:rPr lang="en-US" sz="1800" dirty="0" smtClean="0"/>
              <a:t>The requester has to make an effort to identify ascertainable records. </a:t>
            </a:r>
          </a:p>
          <a:p>
            <a:pPr lvl="3">
              <a:lnSpc>
                <a:spcPct val="100000"/>
              </a:lnSpc>
              <a:spcBef>
                <a:spcPts val="0"/>
              </a:spcBef>
              <a:spcAft>
                <a:spcPts val="0"/>
              </a:spcAft>
            </a:pPr>
            <a:r>
              <a:rPr lang="en-US" sz="1800" dirty="0" smtClean="0"/>
              <a:t>See K.S.A. 45-220(b) A public agency can require a request provide “</a:t>
            </a:r>
            <a:r>
              <a:rPr lang="en-US" sz="1800" dirty="0"/>
              <a:t>the information necessary to ascertain the records to which the requester desires </a:t>
            </a:r>
            <a:r>
              <a:rPr lang="en-US" sz="1800" dirty="0" smtClean="0"/>
              <a:t>access.” </a:t>
            </a:r>
            <a:endParaRPr lang="en-US" sz="1800" dirty="0"/>
          </a:p>
        </p:txBody>
      </p:sp>
    </p:spTree>
    <p:extLst>
      <p:ext uri="{BB962C8B-B14F-4D97-AF65-F5344CB8AC3E}">
        <p14:creationId xmlns:p14="http://schemas.microsoft.com/office/powerpoint/2010/main" val="268962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KORA</a:t>
            </a:r>
            <a:endParaRPr lang="en-US" dirty="0"/>
          </a:p>
        </p:txBody>
      </p:sp>
      <p:sp>
        <p:nvSpPr>
          <p:cNvPr id="3" name="Content Placeholder 2"/>
          <p:cNvSpPr>
            <a:spLocks noGrp="1"/>
          </p:cNvSpPr>
          <p:nvPr>
            <p:ph idx="1"/>
          </p:nvPr>
        </p:nvSpPr>
        <p:spPr/>
        <p:txBody>
          <a:bodyPr/>
          <a:lstStyle/>
          <a:p>
            <a:r>
              <a:rPr lang="en-US" dirty="0" smtClean="0"/>
              <a:t>“It </a:t>
            </a:r>
            <a:r>
              <a:rPr lang="en-US" dirty="0"/>
              <a:t>is declared to be the public policy of the state that </a:t>
            </a:r>
            <a:r>
              <a:rPr lang="en-US" b="1" dirty="0"/>
              <a:t>public records shall be open for inspection by any person unless otherwise provided by this act</a:t>
            </a:r>
            <a:r>
              <a:rPr lang="en-US" dirty="0"/>
              <a:t>, and this act shall be liberally construed and applied to promote such policy</a:t>
            </a:r>
            <a:r>
              <a:rPr lang="en-US" dirty="0" smtClean="0"/>
              <a:t>.” K.S.A. 45-216(a)</a:t>
            </a:r>
          </a:p>
          <a:p>
            <a:r>
              <a:rPr lang="en-US" dirty="0"/>
              <a:t>The burden of proving that an item is exempt from disclosure is on the agency not disclosing</a:t>
            </a:r>
            <a:r>
              <a:rPr lang="en-US" dirty="0" smtClean="0"/>
              <a:t>. </a:t>
            </a:r>
            <a:r>
              <a:rPr lang="en-US" i="1" dirty="0"/>
              <a:t>State, Dep't of Soc. &amp; Rehabilitative </a:t>
            </a:r>
            <a:r>
              <a:rPr lang="en-US" i="1" dirty="0" err="1"/>
              <a:t>Servs</a:t>
            </a:r>
            <a:r>
              <a:rPr lang="en-US" i="1" dirty="0"/>
              <a:t>. v. Public Employee Relations Bd. of Kansas Dep't of Human Res.</a:t>
            </a:r>
            <a:r>
              <a:rPr lang="en-US" dirty="0"/>
              <a:t>, 249 Kan. 163, 170, 815 P.2d 66, 72 (1991)</a:t>
            </a:r>
            <a:endParaRPr lang="en-US" dirty="0" smtClean="0"/>
          </a:p>
          <a:p>
            <a:r>
              <a:rPr lang="en-US" dirty="0" smtClean="0"/>
              <a:t>Replaced the </a:t>
            </a:r>
            <a:r>
              <a:rPr lang="en-US" dirty="0"/>
              <a:t>Kansas Public Records Inspection Act (KPRIA), K.S.A. 45–201 through </a:t>
            </a:r>
            <a:r>
              <a:rPr lang="en-US" dirty="0" smtClean="0"/>
              <a:t>204 </a:t>
            </a:r>
            <a:r>
              <a:rPr lang="en-US" dirty="0"/>
              <a:t>(repealed 1983</a:t>
            </a:r>
            <a:r>
              <a:rPr lang="en-US" dirty="0" smtClean="0"/>
              <a:t>), sometimes called the “Closed Records Act.” </a:t>
            </a:r>
            <a:r>
              <a:rPr lang="en-US" dirty="0"/>
              <a:t>The old law mandated that only those records </a:t>
            </a:r>
            <a:r>
              <a:rPr lang="en-US" dirty="0" smtClean="0"/>
              <a:t>“required </a:t>
            </a:r>
            <a:r>
              <a:rPr lang="en-US" dirty="0"/>
              <a:t>to be kept and </a:t>
            </a:r>
            <a:r>
              <a:rPr lang="en-US" dirty="0" smtClean="0"/>
              <a:t>maintained” </a:t>
            </a:r>
            <a:r>
              <a:rPr lang="en-US" dirty="0"/>
              <a:t>by a specific statute be open for inspection for the public.</a:t>
            </a:r>
          </a:p>
        </p:txBody>
      </p:sp>
    </p:spTree>
    <p:extLst>
      <p:ext uri="{BB962C8B-B14F-4D97-AF65-F5344CB8AC3E}">
        <p14:creationId xmlns:p14="http://schemas.microsoft.com/office/powerpoint/2010/main" val="2956091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Respond to A Kora request (Part 6</a:t>
            </a:r>
            <a:r>
              <a:rPr lang="en-US" dirty="0" smtClean="0"/>
              <a:t> what might be research under kora)</a:t>
            </a:r>
            <a:endParaRPr lang="en-US" dirty="0"/>
          </a:p>
        </p:txBody>
      </p:sp>
      <p:sp>
        <p:nvSpPr>
          <p:cNvPr id="3" name="Content Placeholder 2"/>
          <p:cNvSpPr>
            <a:spLocks noGrp="1"/>
          </p:cNvSpPr>
          <p:nvPr>
            <p:ph idx="1"/>
          </p:nvPr>
        </p:nvSpPr>
        <p:spPr/>
        <p:txBody>
          <a:bodyPr>
            <a:normAutofit/>
          </a:bodyPr>
          <a:lstStyle/>
          <a:p>
            <a:pPr marL="0" indent="0">
              <a:buNone/>
            </a:pPr>
            <a:endParaRPr lang="en-US" sz="2400" dirty="0" smtClean="0"/>
          </a:p>
          <a:p>
            <a:pPr marL="731520" lvl="1" indent="-457200">
              <a:buFont typeface="+mj-lt"/>
              <a:buAutoNum type="arabicPeriod" startAt="2"/>
            </a:pPr>
            <a:r>
              <a:rPr lang="en-US" sz="2400" dirty="0" smtClean="0"/>
              <a:t>K.S.A. </a:t>
            </a:r>
            <a:r>
              <a:rPr lang="en-US" sz="2400" dirty="0"/>
              <a:t>45-216(a) “It is declared to be the public policy of the state that public records shall be </a:t>
            </a:r>
            <a:r>
              <a:rPr lang="en-US" sz="2400" b="1" dirty="0"/>
              <a:t>open for inspection </a:t>
            </a:r>
            <a:r>
              <a:rPr lang="en-US" sz="2400" dirty="0"/>
              <a:t>by any person unless otherwise provided by this act, and this act shall be liberally construed and applied to promote such policy</a:t>
            </a:r>
            <a:r>
              <a:rPr lang="en-US" sz="2400" dirty="0" smtClean="0"/>
              <a:t>.”</a:t>
            </a:r>
          </a:p>
          <a:p>
            <a:pPr lvl="2"/>
            <a:r>
              <a:rPr lang="en-US" sz="2200" dirty="0" smtClean="0"/>
              <a:t>“‘Public inspection’ </a:t>
            </a:r>
            <a:r>
              <a:rPr lang="en-US" sz="2200" dirty="0"/>
              <a:t>refers to the right of the public to inspect governmental records when there is a laudable object to accomplish or a real and actual interest in obtaining the information.” </a:t>
            </a:r>
            <a:r>
              <a:rPr lang="en-US" sz="2200" i="1" dirty="0"/>
              <a:t>State, Dep't of Soc. &amp; Rehabilitative </a:t>
            </a:r>
            <a:r>
              <a:rPr lang="en-US" sz="2200" i="1" dirty="0" err="1"/>
              <a:t>Servs</a:t>
            </a:r>
            <a:r>
              <a:rPr lang="en-US" sz="2200" i="1" dirty="0"/>
              <a:t>. v. Public Employee Relations Bd. of Kansas Dep't of Human Res</a:t>
            </a:r>
            <a:r>
              <a:rPr lang="en-US" sz="2200" dirty="0"/>
              <a:t>., 249 Kan. 163, 170, 815 P.2d 66, 72 (1991) </a:t>
            </a:r>
            <a:endParaRPr lang="en-US" sz="2200" dirty="0" smtClean="0"/>
          </a:p>
          <a:p>
            <a:pPr marL="731520" lvl="1" indent="-457200">
              <a:buFont typeface="+mj-lt"/>
              <a:buAutoNum type="arabicPeriod" startAt="2"/>
            </a:pPr>
            <a:endParaRPr lang="en-US" dirty="0"/>
          </a:p>
        </p:txBody>
      </p:sp>
    </p:spTree>
    <p:extLst>
      <p:ext uri="{BB962C8B-B14F-4D97-AF65-F5344CB8AC3E}">
        <p14:creationId xmlns:p14="http://schemas.microsoft.com/office/powerpoint/2010/main" val="8187184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Respond to A Kora request (Part 6</a:t>
            </a:r>
            <a:r>
              <a:rPr lang="en-US" dirty="0" smtClean="0"/>
              <a:t> what might be research under kora)</a:t>
            </a:r>
            <a:endParaRPr lang="en-US" dirty="0"/>
          </a:p>
        </p:txBody>
      </p:sp>
      <p:sp>
        <p:nvSpPr>
          <p:cNvPr id="3" name="Content Placeholder 2"/>
          <p:cNvSpPr>
            <a:spLocks noGrp="1"/>
          </p:cNvSpPr>
          <p:nvPr>
            <p:ph idx="1"/>
          </p:nvPr>
        </p:nvSpPr>
        <p:spPr/>
        <p:txBody>
          <a:bodyPr>
            <a:normAutofit/>
          </a:bodyPr>
          <a:lstStyle/>
          <a:p>
            <a:pPr marL="0" indent="0">
              <a:buNone/>
            </a:pPr>
            <a:endParaRPr lang="en-US" sz="2400" dirty="0" smtClean="0"/>
          </a:p>
          <a:p>
            <a:pPr marL="731520" lvl="1" indent="-457200">
              <a:buFont typeface="+mj-lt"/>
              <a:buAutoNum type="arabicPeriod" startAt="2"/>
            </a:pPr>
            <a:r>
              <a:rPr lang="en-US" sz="2400" dirty="0" smtClean="0"/>
              <a:t>K.S.A. </a:t>
            </a:r>
            <a:r>
              <a:rPr lang="en-US" sz="2400" dirty="0"/>
              <a:t>45-216(a) “It is declared to be the public policy of the state that public records shall be </a:t>
            </a:r>
            <a:r>
              <a:rPr lang="en-US" sz="2400" b="1" dirty="0"/>
              <a:t>open for </a:t>
            </a:r>
            <a:r>
              <a:rPr lang="en-US" sz="2400" b="1" dirty="0" smtClean="0"/>
              <a:t>inspection </a:t>
            </a:r>
            <a:r>
              <a:rPr lang="en-US" sz="2400" dirty="0" smtClean="0"/>
              <a:t>. . .”</a:t>
            </a:r>
          </a:p>
          <a:p>
            <a:pPr lvl="2"/>
            <a:r>
              <a:rPr lang="en-US" sz="2200" dirty="0" smtClean="0"/>
              <a:t>“Inspection” A careful examination of something, such as goods . . .</a:t>
            </a:r>
          </a:p>
          <a:p>
            <a:pPr lvl="2"/>
            <a:r>
              <a:rPr lang="en-US" sz="2200" dirty="0" smtClean="0"/>
              <a:t>“Inspection right” The legal entitlement in certain circumstances to examine articles or documents.  Black’s Law Dictionary (8</a:t>
            </a:r>
            <a:r>
              <a:rPr lang="en-US" sz="2200" baseline="30000" dirty="0" smtClean="0"/>
              <a:t>th</a:t>
            </a:r>
            <a:r>
              <a:rPr lang="en-US" sz="2200" dirty="0" smtClean="0"/>
              <a:t> ed.  2004) 812</a:t>
            </a:r>
          </a:p>
          <a:p>
            <a:pPr lvl="2"/>
            <a:r>
              <a:rPr lang="en-US" sz="2400" dirty="0" smtClean="0"/>
              <a:t>Again, See </a:t>
            </a:r>
            <a:r>
              <a:rPr lang="en-US" sz="2400" dirty="0"/>
              <a:t>K.S.A. 45-220(b) A public agency can require a request provide “the information necessary to ascertain the records to which the requester desires access.” </a:t>
            </a:r>
          </a:p>
          <a:p>
            <a:pPr lvl="2"/>
            <a:endParaRPr lang="en-US" sz="2200" dirty="0" smtClean="0"/>
          </a:p>
          <a:p>
            <a:pPr lvl="2"/>
            <a:endParaRPr lang="en-US" dirty="0"/>
          </a:p>
        </p:txBody>
      </p:sp>
    </p:spTree>
    <p:extLst>
      <p:ext uri="{BB962C8B-B14F-4D97-AF65-F5344CB8AC3E}">
        <p14:creationId xmlns:p14="http://schemas.microsoft.com/office/powerpoint/2010/main" val="9358001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Respond to A Kora request (Part 6</a:t>
            </a:r>
            <a:r>
              <a:rPr lang="en-US" dirty="0" smtClean="0"/>
              <a:t> what might be research under kora)</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sz="2400" dirty="0" smtClean="0"/>
          </a:p>
          <a:p>
            <a:pPr marL="731520" lvl="1" indent="-457200">
              <a:buFont typeface="+mj-lt"/>
              <a:buAutoNum type="arabicPeriod" startAt="3"/>
            </a:pPr>
            <a:r>
              <a:rPr lang="en-US" sz="2400" dirty="0" smtClean="0"/>
              <a:t>K.S.A</a:t>
            </a:r>
            <a:r>
              <a:rPr lang="en-US" sz="2400" dirty="0"/>
              <a:t>. 45-220(b) A public agency can require a request provide “the information necessary to </a:t>
            </a:r>
            <a:r>
              <a:rPr lang="en-US" sz="2400" b="1" dirty="0"/>
              <a:t>ascertain the records </a:t>
            </a:r>
            <a:r>
              <a:rPr lang="en-US" sz="2400" dirty="0"/>
              <a:t>to which the requester desires access</a:t>
            </a:r>
            <a:r>
              <a:rPr lang="en-US" sz="2400" dirty="0" smtClean="0"/>
              <a:t>.”</a:t>
            </a:r>
          </a:p>
          <a:p>
            <a:pPr lvl="1"/>
            <a:r>
              <a:rPr lang="en-US" sz="2400" dirty="0" smtClean="0"/>
              <a:t>“</a:t>
            </a:r>
            <a:r>
              <a:rPr lang="en-US" sz="2400" dirty="0"/>
              <a:t>Ascertain” Find (something) out for certain; make sure of: </a:t>
            </a:r>
            <a:r>
              <a:rPr lang="en-US" sz="2400" dirty="0">
                <a:hlinkClick r:id="rId2"/>
              </a:rPr>
              <a:t>http://</a:t>
            </a:r>
            <a:r>
              <a:rPr lang="en-US" sz="2400" dirty="0" smtClean="0">
                <a:hlinkClick r:id="rId2"/>
              </a:rPr>
              <a:t>www.oxforddictionaries.com/us/definition/american_english/ascertain</a:t>
            </a:r>
            <a:r>
              <a:rPr lang="en-US" sz="2400" dirty="0"/>
              <a:t>; </a:t>
            </a:r>
            <a:r>
              <a:rPr lang="en-US" sz="2400" dirty="0" smtClean="0"/>
              <a:t>1 archaic </a:t>
            </a:r>
            <a:r>
              <a:rPr lang="en-US" sz="2400" dirty="0"/>
              <a:t>:  to make certain, exact, or precise </a:t>
            </a:r>
            <a:r>
              <a:rPr lang="en-US" sz="2400" dirty="0" smtClean="0"/>
              <a:t>2:  </a:t>
            </a:r>
            <a:r>
              <a:rPr lang="en-US" sz="2400" dirty="0"/>
              <a:t>to find out or learn with certainty; </a:t>
            </a:r>
            <a:r>
              <a:rPr lang="en-US" sz="2400" dirty="0">
                <a:hlinkClick r:id="rId3"/>
              </a:rPr>
              <a:t>http://</a:t>
            </a:r>
            <a:r>
              <a:rPr lang="en-US" sz="2400" dirty="0" smtClean="0">
                <a:hlinkClick r:id="rId3"/>
              </a:rPr>
              <a:t>www.merriam-webster.com/dictionary/ascertain</a:t>
            </a:r>
            <a:r>
              <a:rPr lang="en-US" sz="2400" dirty="0"/>
              <a:t>; This is a formal word that often applies to discovering the facts or truth about something through examination or experimentation. Information that is ascertained is certain beyond a doubt. If you want a less formal synonym, use discover. http://www.vocabulary.com/dictionary/ascertain </a:t>
            </a:r>
          </a:p>
          <a:p>
            <a:pPr lvl="2"/>
            <a:endParaRPr lang="en-US" sz="2200" dirty="0" smtClean="0"/>
          </a:p>
          <a:p>
            <a:pPr lvl="2"/>
            <a:endParaRPr lang="en-US" dirty="0"/>
          </a:p>
        </p:txBody>
      </p:sp>
    </p:spTree>
    <p:extLst>
      <p:ext uri="{BB962C8B-B14F-4D97-AF65-F5344CB8AC3E}">
        <p14:creationId xmlns:p14="http://schemas.microsoft.com/office/powerpoint/2010/main" val="40346202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Respond to A Kora request (Part 6</a:t>
            </a:r>
            <a:r>
              <a:rPr lang="en-US" dirty="0" smtClean="0"/>
              <a:t> what might be research under kora)</a:t>
            </a:r>
            <a:endParaRPr lang="en-US" dirty="0"/>
          </a:p>
        </p:txBody>
      </p:sp>
      <p:sp>
        <p:nvSpPr>
          <p:cNvPr id="3" name="Content Placeholder 2"/>
          <p:cNvSpPr>
            <a:spLocks noGrp="1"/>
          </p:cNvSpPr>
          <p:nvPr>
            <p:ph idx="1"/>
          </p:nvPr>
        </p:nvSpPr>
        <p:spPr/>
        <p:txBody>
          <a:bodyPr>
            <a:normAutofit/>
          </a:bodyPr>
          <a:lstStyle/>
          <a:p>
            <a:pPr marL="0" indent="0">
              <a:buNone/>
            </a:pPr>
            <a:endParaRPr lang="en-US" sz="2400" dirty="0" smtClean="0"/>
          </a:p>
          <a:p>
            <a:pPr marL="731520" lvl="1" indent="-457200">
              <a:buFont typeface="+mj-lt"/>
              <a:buAutoNum type="arabicPeriod" startAt="3"/>
            </a:pPr>
            <a:r>
              <a:rPr lang="en-US" sz="2400" dirty="0" smtClean="0"/>
              <a:t>K.S.A</a:t>
            </a:r>
            <a:r>
              <a:rPr lang="en-US" sz="2400" dirty="0"/>
              <a:t>. 45-220(b) A public agency can require a request provide “the information necessary to </a:t>
            </a:r>
            <a:r>
              <a:rPr lang="en-US" sz="2400" b="1" dirty="0"/>
              <a:t>ascertain the records </a:t>
            </a:r>
            <a:r>
              <a:rPr lang="en-US" sz="2400" dirty="0"/>
              <a:t>to which the requester desires access</a:t>
            </a:r>
            <a:r>
              <a:rPr lang="en-US" sz="2400" dirty="0" smtClean="0"/>
              <a:t>.”</a:t>
            </a:r>
          </a:p>
          <a:p>
            <a:pPr lvl="1"/>
            <a:r>
              <a:rPr lang="en-US" sz="2400" dirty="0" smtClean="0"/>
              <a:t>If “ascertain” means to find out or discover, does that mean the agency is to conduct research?</a:t>
            </a:r>
          </a:p>
          <a:p>
            <a:pPr lvl="1"/>
            <a:r>
              <a:rPr lang="en-US" sz="2400" dirty="0" smtClean="0"/>
              <a:t>No. Some effort may be required to find the responsive documents, but this is not research. The request must allow the agency to identify the record with </a:t>
            </a:r>
            <a:r>
              <a:rPr lang="en-US" sz="2400" b="1" dirty="0" smtClean="0"/>
              <a:t>certainty</a:t>
            </a:r>
            <a:r>
              <a:rPr lang="en-US" sz="2400" dirty="0" smtClean="0"/>
              <a:t>.</a:t>
            </a:r>
            <a:endParaRPr lang="en-US" sz="2400" dirty="0"/>
          </a:p>
          <a:p>
            <a:pPr lvl="2"/>
            <a:endParaRPr lang="en-US" sz="2200" dirty="0" smtClean="0"/>
          </a:p>
          <a:p>
            <a:pPr lvl="2"/>
            <a:endParaRPr lang="en-US" dirty="0"/>
          </a:p>
        </p:txBody>
      </p:sp>
    </p:spTree>
    <p:extLst>
      <p:ext uri="{BB962C8B-B14F-4D97-AF65-F5344CB8AC3E}">
        <p14:creationId xmlns:p14="http://schemas.microsoft.com/office/powerpoint/2010/main" val="1810351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Respond to A Kora request (Part 6</a:t>
            </a:r>
            <a:r>
              <a:rPr lang="en-US" dirty="0" smtClean="0"/>
              <a:t> what might be research under kora)</a:t>
            </a:r>
            <a:endParaRPr lang="en-US" dirty="0"/>
          </a:p>
        </p:txBody>
      </p:sp>
      <p:sp>
        <p:nvSpPr>
          <p:cNvPr id="3" name="Content Placeholder 2"/>
          <p:cNvSpPr>
            <a:spLocks noGrp="1"/>
          </p:cNvSpPr>
          <p:nvPr>
            <p:ph idx="1"/>
          </p:nvPr>
        </p:nvSpPr>
        <p:spPr/>
        <p:txBody>
          <a:bodyPr>
            <a:normAutofit/>
          </a:bodyPr>
          <a:lstStyle/>
          <a:p>
            <a:pPr marL="0" indent="0">
              <a:buNone/>
            </a:pPr>
            <a:endParaRPr lang="en-US" sz="2400" dirty="0" smtClean="0"/>
          </a:p>
          <a:p>
            <a:pPr marL="731520" lvl="1" indent="-457200">
              <a:lnSpc>
                <a:spcPct val="100000"/>
              </a:lnSpc>
              <a:spcBef>
                <a:spcPts val="0"/>
              </a:spcBef>
              <a:spcAft>
                <a:spcPts val="600"/>
              </a:spcAft>
              <a:buFont typeface="+mj-lt"/>
              <a:buAutoNum type="arabicPeriod" startAt="4"/>
            </a:pPr>
            <a:r>
              <a:rPr lang="en-US" sz="2400" dirty="0" smtClean="0"/>
              <a:t>Freedom of Information Act (FOIA)</a:t>
            </a:r>
          </a:p>
          <a:p>
            <a:pPr lvl="2">
              <a:lnSpc>
                <a:spcPct val="100000"/>
              </a:lnSpc>
              <a:spcBef>
                <a:spcPts val="0"/>
              </a:spcBef>
              <a:spcAft>
                <a:spcPts val="600"/>
              </a:spcAft>
            </a:pPr>
            <a:r>
              <a:rPr lang="en-US" sz="1800" dirty="0" smtClean="0"/>
              <a:t>KORA and FOIA are not the same law. But they are similar, and looking to see what FOIA provides and how federal courts interpret FOIA may give us some clues on how a Kansas Court would interpret KORA.</a:t>
            </a:r>
          </a:p>
          <a:p>
            <a:pPr lvl="2">
              <a:lnSpc>
                <a:spcPct val="100000"/>
              </a:lnSpc>
              <a:spcBef>
                <a:spcPts val="0"/>
              </a:spcBef>
              <a:spcAft>
                <a:spcPts val="600"/>
              </a:spcAft>
            </a:pPr>
            <a:r>
              <a:rPr lang="en-US" sz="1800" dirty="0" smtClean="0"/>
              <a:t>5 U.S.C. </a:t>
            </a:r>
            <a:r>
              <a:rPr lang="en-US" sz="1800" dirty="0" smtClean="0">
                <a:latin typeface="Calibri" panose="020F0502020204030204" pitchFamily="34" charset="0"/>
              </a:rPr>
              <a:t>§</a:t>
            </a:r>
            <a:r>
              <a:rPr lang="en-US" sz="1800" dirty="0"/>
              <a:t> 522(a)(3)(A) “each agency, upon any request for records which (</a:t>
            </a:r>
            <a:r>
              <a:rPr lang="en-US" sz="1800" dirty="0" err="1"/>
              <a:t>i</a:t>
            </a:r>
            <a:r>
              <a:rPr lang="en-US" sz="1800" dirty="0"/>
              <a:t>) </a:t>
            </a:r>
            <a:r>
              <a:rPr lang="en-US" sz="1800" b="1" i="1" dirty="0"/>
              <a:t>reasonably describes</a:t>
            </a:r>
            <a:r>
              <a:rPr lang="en-US" sz="1800" dirty="0"/>
              <a:t> such records and (ii) is made in accordance with published rules stating the time, place, fees (if any), and procedures to be followed, shall make the records promptly available to any person.</a:t>
            </a:r>
            <a:endParaRPr lang="en-US" sz="1800" dirty="0" smtClean="0"/>
          </a:p>
          <a:p>
            <a:pPr lvl="2">
              <a:lnSpc>
                <a:spcPct val="100000"/>
              </a:lnSpc>
              <a:spcBef>
                <a:spcPts val="0"/>
              </a:spcBef>
              <a:spcAft>
                <a:spcPts val="600"/>
              </a:spcAft>
            </a:pPr>
            <a:r>
              <a:rPr lang="en-US" sz="1800" dirty="0" smtClean="0"/>
              <a:t>Although the FOIA language “reasonably describes” is not used in KORA, it has been interpreted by federal courts</a:t>
            </a:r>
            <a:r>
              <a:rPr lang="en-US" dirty="0" smtClean="0"/>
              <a:t>.</a:t>
            </a:r>
            <a:endParaRPr lang="en-US" b="1" dirty="0"/>
          </a:p>
        </p:txBody>
      </p:sp>
    </p:spTree>
    <p:extLst>
      <p:ext uri="{BB962C8B-B14F-4D97-AF65-F5344CB8AC3E}">
        <p14:creationId xmlns:p14="http://schemas.microsoft.com/office/powerpoint/2010/main" val="11214123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Respond to A Kora request (Part 6</a:t>
            </a:r>
            <a:r>
              <a:rPr lang="en-US" dirty="0" smtClean="0"/>
              <a:t> what might be research under kora)</a:t>
            </a:r>
            <a:endParaRPr lang="en-US" dirty="0"/>
          </a:p>
        </p:txBody>
      </p:sp>
      <p:sp>
        <p:nvSpPr>
          <p:cNvPr id="3" name="Content Placeholder 2"/>
          <p:cNvSpPr>
            <a:spLocks noGrp="1"/>
          </p:cNvSpPr>
          <p:nvPr>
            <p:ph idx="1"/>
          </p:nvPr>
        </p:nvSpPr>
        <p:spPr/>
        <p:txBody>
          <a:bodyPr>
            <a:normAutofit/>
          </a:bodyPr>
          <a:lstStyle/>
          <a:p>
            <a:pPr marL="0" indent="0">
              <a:buNone/>
            </a:pPr>
            <a:endParaRPr lang="en-US" sz="2400" dirty="0" smtClean="0"/>
          </a:p>
          <a:p>
            <a:pPr marL="788670" lvl="1" indent="-514350">
              <a:buFont typeface="+mj-lt"/>
              <a:buAutoNum type="arabicPeriod" startAt="4"/>
            </a:pPr>
            <a:r>
              <a:rPr lang="en-US" sz="2800" dirty="0" smtClean="0"/>
              <a:t>Freedom of Information Act (FOIA) “reasonably describes”</a:t>
            </a:r>
          </a:p>
          <a:p>
            <a:pPr lvl="2"/>
            <a:r>
              <a:rPr lang="en-US" dirty="0" smtClean="0"/>
              <a:t>“With </a:t>
            </a:r>
            <a:r>
              <a:rPr lang="en-US" dirty="0"/>
              <a:t>regard to the first </a:t>
            </a:r>
            <a:r>
              <a:rPr lang="en-US" dirty="0" smtClean="0"/>
              <a:t>requirement [“reasonably describes”], </a:t>
            </a:r>
            <a:r>
              <a:rPr lang="en-US" dirty="0"/>
              <a:t>records are reasonably described “if a professional employee of the agency familiar with the subject matter can locate the records with a ‘reasonable amount of </a:t>
            </a:r>
            <a:r>
              <a:rPr lang="en-US" dirty="0" smtClean="0"/>
              <a:t>effort. . . . An </a:t>
            </a:r>
            <a:r>
              <a:rPr lang="en-US" dirty="0"/>
              <a:t>agency need not honor a [FOIA] request that requires ‘an unreasonably burdensome </a:t>
            </a:r>
            <a:r>
              <a:rPr lang="en-US" dirty="0" smtClean="0"/>
              <a:t>search. . . . The </a:t>
            </a:r>
            <a:r>
              <a:rPr lang="en-US" dirty="0"/>
              <a:t>rationale for this rule is that FOIA was not intended to reduce government agencies to full-time investigators on behalf of requestors</a:t>
            </a:r>
            <a:r>
              <a:rPr lang="en-US" dirty="0" smtClean="0"/>
              <a:t>.” </a:t>
            </a:r>
            <a:r>
              <a:rPr lang="en-US" i="1" dirty="0"/>
              <a:t>Freedom Watch, Inc. v. </a:t>
            </a:r>
            <a:r>
              <a:rPr lang="en-US" i="1" dirty="0" smtClean="0"/>
              <a:t>C.I.A</a:t>
            </a:r>
            <a:r>
              <a:rPr lang="en-US" dirty="0" smtClean="0"/>
              <a:t>., </a:t>
            </a:r>
            <a:r>
              <a:rPr lang="en-US" dirty="0"/>
              <a:t>895 F. Supp. 2d 221, 228-29 (D.D.C. 2012</a:t>
            </a:r>
            <a:r>
              <a:rPr lang="en-US" dirty="0" smtClean="0"/>
              <a:t>) (internal citations omitted)</a:t>
            </a:r>
          </a:p>
          <a:p>
            <a:pPr lvl="2"/>
            <a:r>
              <a:rPr lang="en-US" b="1" dirty="0" smtClean="0"/>
              <a:t>“It </a:t>
            </a:r>
            <a:r>
              <a:rPr lang="en-US" b="1" dirty="0"/>
              <a:t>is the requester's responsibility to frame requests with sufficient particularity to ensure that searches are not unreasonably burdensome, and to enable the searching agency to determine precisely what records are being requested.”</a:t>
            </a:r>
            <a:r>
              <a:rPr lang="en-US" dirty="0"/>
              <a:t> </a:t>
            </a:r>
            <a:r>
              <a:rPr lang="en-US" i="1" dirty="0"/>
              <a:t>Freedom Watch, Inc</a:t>
            </a:r>
            <a:r>
              <a:rPr lang="en-US" i="1" dirty="0" smtClean="0"/>
              <a:t>.</a:t>
            </a:r>
            <a:r>
              <a:rPr lang="en-US" dirty="0" smtClean="0"/>
              <a:t>, </a:t>
            </a:r>
            <a:r>
              <a:rPr lang="en-US" dirty="0"/>
              <a:t>895 F. Supp. 2d </a:t>
            </a:r>
            <a:r>
              <a:rPr lang="en-US" dirty="0" smtClean="0"/>
              <a:t>at 229 (citations omitted) (collecting cases)</a:t>
            </a:r>
          </a:p>
          <a:p>
            <a:pPr marL="1005840" lvl="2" indent="-457200">
              <a:buFont typeface="+mj-lt"/>
              <a:buAutoNum type="arabicPeriod" startAt="3"/>
            </a:pPr>
            <a:endParaRPr lang="en-US" dirty="0"/>
          </a:p>
          <a:p>
            <a:pPr marL="1005840" lvl="2" indent="-457200">
              <a:buFont typeface="+mj-lt"/>
              <a:buAutoNum type="arabicPeriod" startAt="3"/>
            </a:pPr>
            <a:endParaRPr lang="en-US" b="1" dirty="0"/>
          </a:p>
        </p:txBody>
      </p:sp>
    </p:spTree>
    <p:extLst>
      <p:ext uri="{BB962C8B-B14F-4D97-AF65-F5344CB8AC3E}">
        <p14:creationId xmlns:p14="http://schemas.microsoft.com/office/powerpoint/2010/main" val="37886563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Respond to A Kora request (Part 6</a:t>
            </a:r>
            <a:r>
              <a:rPr lang="en-US" dirty="0" smtClean="0"/>
              <a:t> what might be research under kora)</a:t>
            </a:r>
            <a:endParaRPr lang="en-US" dirty="0"/>
          </a:p>
        </p:txBody>
      </p:sp>
      <p:sp>
        <p:nvSpPr>
          <p:cNvPr id="3" name="Content Placeholder 2"/>
          <p:cNvSpPr>
            <a:spLocks noGrp="1"/>
          </p:cNvSpPr>
          <p:nvPr>
            <p:ph idx="1"/>
          </p:nvPr>
        </p:nvSpPr>
        <p:spPr/>
        <p:txBody>
          <a:bodyPr>
            <a:normAutofit/>
          </a:bodyPr>
          <a:lstStyle/>
          <a:p>
            <a:pPr marL="0" indent="0">
              <a:buNone/>
            </a:pPr>
            <a:endParaRPr lang="en-US" sz="2400" dirty="0" smtClean="0"/>
          </a:p>
          <a:p>
            <a:pPr marL="788670" lvl="1" indent="-514350">
              <a:buFont typeface="+mj-lt"/>
              <a:buAutoNum type="arabicPeriod" startAt="4"/>
            </a:pPr>
            <a:r>
              <a:rPr lang="en-US" sz="2800" dirty="0" smtClean="0"/>
              <a:t>Freedom of Information Act (FOIA)</a:t>
            </a:r>
          </a:p>
          <a:p>
            <a:pPr lvl="2"/>
            <a:endParaRPr lang="en-US" sz="2800" b="1" dirty="0"/>
          </a:p>
          <a:p>
            <a:pPr lvl="2"/>
            <a:r>
              <a:rPr lang="en-US" sz="2400" b="1" dirty="0" smtClean="0"/>
              <a:t>“The </a:t>
            </a:r>
            <a:r>
              <a:rPr lang="en-US" sz="2400" b="1" dirty="0"/>
              <a:t>Freedom of Information Act deals with </a:t>
            </a:r>
            <a:r>
              <a:rPr lang="en-US" sz="2400" b="1" dirty="0" smtClean="0"/>
              <a:t>‘agency </a:t>
            </a:r>
            <a:r>
              <a:rPr lang="en-US" sz="2400" b="1" dirty="0"/>
              <a:t>records</a:t>
            </a:r>
            <a:r>
              <a:rPr lang="en-US" sz="2400" b="1" dirty="0" smtClean="0"/>
              <a:t>,’ </a:t>
            </a:r>
            <a:r>
              <a:rPr lang="en-US" sz="2400" b="1" dirty="0"/>
              <a:t>not information in the abstract</a:t>
            </a:r>
            <a:r>
              <a:rPr lang="en-US" sz="2400" b="1" dirty="0" smtClean="0"/>
              <a:t>. . . </a:t>
            </a:r>
            <a:r>
              <a:rPr lang="en-US" sz="2400" b="1" dirty="0"/>
              <a:t>. </a:t>
            </a:r>
            <a:r>
              <a:rPr lang="en-US" sz="2400" b="1" dirty="0" smtClean="0"/>
              <a:t>[T]he </a:t>
            </a:r>
            <a:r>
              <a:rPr lang="en-US" sz="2400" b="1" dirty="0"/>
              <a:t>FOIA imposes no duty on the agency to create records</a:t>
            </a:r>
            <a:r>
              <a:rPr lang="en-US" sz="2400" b="1" dirty="0" smtClean="0"/>
              <a:t>.” </a:t>
            </a:r>
            <a:r>
              <a:rPr lang="en-US" sz="2400" i="1" dirty="0" err="1"/>
              <a:t>Forsham</a:t>
            </a:r>
            <a:r>
              <a:rPr lang="en-US" sz="2400" i="1" dirty="0"/>
              <a:t> v. Harris</a:t>
            </a:r>
            <a:r>
              <a:rPr lang="en-US" sz="2400" dirty="0"/>
              <a:t>, 445 U.S. 169, </a:t>
            </a:r>
            <a:r>
              <a:rPr lang="en-US" sz="2400" dirty="0" smtClean="0"/>
              <a:t>185-86 </a:t>
            </a:r>
            <a:r>
              <a:rPr lang="en-US" sz="2400" dirty="0"/>
              <a:t>(1980</a:t>
            </a:r>
            <a:r>
              <a:rPr lang="en-US" sz="2400" dirty="0" smtClean="0"/>
              <a:t>).</a:t>
            </a:r>
          </a:p>
        </p:txBody>
      </p:sp>
    </p:spTree>
    <p:extLst>
      <p:ext uri="{BB962C8B-B14F-4D97-AF65-F5344CB8AC3E}">
        <p14:creationId xmlns:p14="http://schemas.microsoft.com/office/powerpoint/2010/main" val="13848156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Respond to A Kora request (Part 6</a:t>
            </a:r>
            <a:r>
              <a:rPr lang="en-US" dirty="0" smtClean="0"/>
              <a:t> what might be research under kora)</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sz="2400" dirty="0" smtClean="0"/>
          </a:p>
          <a:p>
            <a:pPr marL="788670" lvl="1" indent="-514350">
              <a:buFont typeface="+mj-lt"/>
              <a:buAutoNum type="arabicPeriod" startAt="5"/>
            </a:pPr>
            <a:r>
              <a:rPr lang="en-US" sz="2800" b="1" dirty="0" smtClean="0"/>
              <a:t>Kansas Public Records Inspection Act (KPRIA) (repealed 1984)</a:t>
            </a:r>
          </a:p>
          <a:p>
            <a:pPr lvl="1"/>
            <a:r>
              <a:rPr lang="en-US" dirty="0" smtClean="0"/>
              <a:t>District Court (which was reversed) held against disclosure of certain records containing confidential information stating “Nothing contained in K.S.A. 45-201 requires the creation of a record.” </a:t>
            </a:r>
          </a:p>
          <a:p>
            <a:pPr lvl="1"/>
            <a:r>
              <a:rPr lang="en-US" dirty="0" smtClean="0"/>
              <a:t>Kansas Supreme Court did not directly address whether creation of record was required or not </a:t>
            </a:r>
            <a:r>
              <a:rPr lang="en-US" dirty="0"/>
              <a:t>but held “The disclosure of the information sought, either by deleting confidential information from the existing record or by extracting the requested information therefrom, does not require the </a:t>
            </a:r>
            <a:r>
              <a:rPr lang="en-US" dirty="0" smtClean="0"/>
              <a:t>‘creation’ </a:t>
            </a:r>
            <a:r>
              <a:rPr lang="en-US" dirty="0"/>
              <a:t>of a new public record</a:t>
            </a:r>
            <a:r>
              <a:rPr lang="en-US" dirty="0" smtClean="0"/>
              <a:t>.” </a:t>
            </a:r>
            <a:r>
              <a:rPr lang="en-US" i="1" dirty="0"/>
              <a:t>State ex rel. Stephan v. Harder</a:t>
            </a:r>
            <a:r>
              <a:rPr lang="en-US" dirty="0"/>
              <a:t>, 230 Kan. 573, 583, 641 P.2d 366, 374 (1982</a:t>
            </a:r>
            <a:r>
              <a:rPr lang="en-US" dirty="0" smtClean="0"/>
              <a:t>). </a:t>
            </a:r>
          </a:p>
          <a:p>
            <a:pPr lvl="1"/>
            <a:r>
              <a:rPr lang="en-US" dirty="0" smtClean="0"/>
              <a:t>Two points:</a:t>
            </a:r>
          </a:p>
          <a:p>
            <a:pPr marL="891540" lvl="2" indent="-342900">
              <a:buFont typeface="+mj-lt"/>
              <a:buAutoNum type="arabicPeriod"/>
            </a:pPr>
            <a:r>
              <a:rPr lang="en-US" dirty="0" smtClean="0"/>
              <a:t>Kansas Supreme Court did not hold district court was wrong when it held creation of records was not required under old act.</a:t>
            </a:r>
          </a:p>
          <a:p>
            <a:pPr marL="891540" lvl="2" indent="-342900">
              <a:buFont typeface="+mj-lt"/>
              <a:buAutoNum type="arabicPeriod"/>
            </a:pPr>
            <a:r>
              <a:rPr lang="en-US" dirty="0" smtClean="0"/>
              <a:t>Redacting confidential information from records does not “create” new records.</a:t>
            </a:r>
            <a:endParaRPr lang="en-US" dirty="0"/>
          </a:p>
          <a:p>
            <a:pPr marL="731520" lvl="1" indent="-457200">
              <a:buFont typeface="+mj-lt"/>
              <a:buAutoNum type="arabicPeriod" startAt="3"/>
            </a:pPr>
            <a:endParaRPr lang="en-US" b="1" dirty="0" smtClean="0"/>
          </a:p>
        </p:txBody>
      </p:sp>
    </p:spTree>
    <p:extLst>
      <p:ext uri="{BB962C8B-B14F-4D97-AF65-F5344CB8AC3E}">
        <p14:creationId xmlns:p14="http://schemas.microsoft.com/office/powerpoint/2010/main" val="30116540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Respond to A Kora request (Part 6</a:t>
            </a:r>
            <a:r>
              <a:rPr lang="en-US" dirty="0" smtClean="0"/>
              <a:t> what might be research under kora)</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sz="2400" dirty="0" smtClean="0"/>
          </a:p>
          <a:p>
            <a:pPr marL="274320" lvl="1" indent="0">
              <a:buNone/>
            </a:pPr>
            <a:r>
              <a:rPr lang="en-US" sz="2400" dirty="0" smtClean="0"/>
              <a:t>We can support the statement that the agency does not have to conduct research or create records:</a:t>
            </a:r>
          </a:p>
          <a:p>
            <a:pPr marL="731520" lvl="1" indent="-457200">
              <a:buFont typeface="+mj-lt"/>
              <a:buAutoNum type="arabicPeriod"/>
            </a:pPr>
            <a:r>
              <a:rPr lang="en-US" sz="2400" dirty="0" smtClean="0"/>
              <a:t>The requester can make their own abstracts. K.S.A. </a:t>
            </a:r>
            <a:r>
              <a:rPr lang="en-US" sz="2400" dirty="0"/>
              <a:t>45-219(a</a:t>
            </a:r>
            <a:r>
              <a:rPr lang="en-US" sz="2400" dirty="0" smtClean="0"/>
              <a:t>)</a:t>
            </a:r>
          </a:p>
          <a:p>
            <a:pPr marL="731520" lvl="1" indent="-457200">
              <a:buFont typeface="+mj-lt"/>
              <a:buAutoNum type="arabicPeriod"/>
            </a:pPr>
            <a:r>
              <a:rPr lang="en-US" sz="2400" dirty="0" smtClean="0"/>
              <a:t>The records are open for inspections. K.S.A. 40-216. Inspections are not copies.</a:t>
            </a:r>
          </a:p>
          <a:p>
            <a:pPr marL="731520" lvl="1" indent="-457200">
              <a:buFont typeface="+mj-lt"/>
              <a:buAutoNum type="arabicPeriod"/>
            </a:pPr>
            <a:r>
              <a:rPr lang="en-US" sz="2400" dirty="0" smtClean="0"/>
              <a:t>The agency must be able to ascertain what documents are requested.</a:t>
            </a:r>
          </a:p>
          <a:p>
            <a:pPr marL="731520" lvl="1" indent="-457200">
              <a:buFont typeface="+mj-lt"/>
              <a:buAutoNum type="arabicPeriod"/>
            </a:pPr>
            <a:r>
              <a:rPr lang="en-US" sz="2400" dirty="0" smtClean="0"/>
              <a:t>FOIA is similar to KORA. Under FOIA, the requester must “reasonably describe” the records.</a:t>
            </a:r>
          </a:p>
          <a:p>
            <a:pPr marL="731520" lvl="1" indent="-457200">
              <a:buFont typeface="+mj-lt"/>
              <a:buAutoNum type="arabicPeriod"/>
            </a:pPr>
            <a:r>
              <a:rPr lang="en-US" sz="2400" dirty="0" smtClean="0"/>
              <a:t>Under KPRIA, an agency likely had no duty to create new records.</a:t>
            </a:r>
            <a:endParaRPr lang="en-US" dirty="0"/>
          </a:p>
        </p:txBody>
      </p:sp>
    </p:spTree>
    <p:extLst>
      <p:ext uri="{BB962C8B-B14F-4D97-AF65-F5344CB8AC3E}">
        <p14:creationId xmlns:p14="http://schemas.microsoft.com/office/powerpoint/2010/main" val="28861556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Respond to A Kora request (Part 6</a:t>
            </a:r>
            <a:r>
              <a:rPr lang="en-US" dirty="0" smtClean="0"/>
              <a:t> what might be research under kora)</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sz="2400" dirty="0" smtClean="0"/>
          </a:p>
          <a:p>
            <a:pPr marL="274320" lvl="1" indent="0">
              <a:buNone/>
            </a:pPr>
            <a:r>
              <a:rPr lang="en-US" sz="2400" dirty="0" smtClean="0"/>
              <a:t>Great. SO WHAT IS RESEARCH?</a:t>
            </a:r>
          </a:p>
          <a:p>
            <a:pPr lvl="1"/>
            <a:r>
              <a:rPr lang="en-US" sz="2400" dirty="0" smtClean="0"/>
              <a:t>“Research” is not defined under KORA.</a:t>
            </a:r>
          </a:p>
          <a:p>
            <a:pPr lvl="1"/>
            <a:r>
              <a:rPr lang="en-US" sz="2400" dirty="0" smtClean="0"/>
              <a:t>Clues (Kansas law): </a:t>
            </a:r>
          </a:p>
          <a:p>
            <a:pPr lvl="2"/>
            <a:r>
              <a:rPr lang="en-US" dirty="0"/>
              <a:t>“[T]he Department of Corrections admitted that it maintained many of the public records requested, but stated and reiterated that Wichita Eagle and Short would only be entitled to the information if the requests were submitted using the specific names of inmates or parolees. </a:t>
            </a:r>
            <a:r>
              <a:rPr lang="en-US" b="1" i="1" dirty="0"/>
              <a:t>This is a strong indicator that responsive documents are maintained by the Department of Corrections. Significantly, we find no legal authority supporting the Department of Corrections' assertion that KORA requests must be made using the specific names of individuals.</a:t>
            </a:r>
            <a:r>
              <a:rPr lang="en-US" dirty="0"/>
              <a:t>”</a:t>
            </a:r>
            <a:r>
              <a:rPr lang="en-US" b="1" dirty="0"/>
              <a:t> </a:t>
            </a:r>
            <a:r>
              <a:rPr lang="en-US" i="1" dirty="0"/>
              <a:t>Wichita Eagle &amp; Beacon Pub. Co. v. Simmons</a:t>
            </a:r>
            <a:r>
              <a:rPr lang="en-US" dirty="0"/>
              <a:t>, 274 Kan. 194, 213, 50 P.3d 66, 81 (2002</a:t>
            </a:r>
            <a:r>
              <a:rPr lang="en-US" dirty="0" smtClean="0"/>
              <a:t>)</a:t>
            </a:r>
          </a:p>
          <a:p>
            <a:pPr lvl="2"/>
            <a:r>
              <a:rPr lang="en-US" dirty="0" smtClean="0"/>
              <a:t>DOC denied record request. District Court ruled that records were available through less burdensome means. DOC lost on appeal.</a:t>
            </a:r>
            <a:endParaRPr lang="en-US" dirty="0"/>
          </a:p>
          <a:p>
            <a:pPr lvl="2"/>
            <a:r>
              <a:rPr lang="en-US" dirty="0" smtClean="0"/>
              <a:t>Record request cannot be denied just because records are available with another public agency or because the request could be formatted better.</a:t>
            </a:r>
            <a:endParaRPr lang="en-US" dirty="0"/>
          </a:p>
        </p:txBody>
      </p:sp>
    </p:spTree>
    <p:extLst>
      <p:ext uri="{BB962C8B-B14F-4D97-AF65-F5344CB8AC3E}">
        <p14:creationId xmlns:p14="http://schemas.microsoft.com/office/powerpoint/2010/main" val="3675616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20154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Respond to A Kora request (Part 6</a:t>
            </a:r>
            <a:r>
              <a:rPr lang="en-US" dirty="0" smtClean="0"/>
              <a:t> what might be research under kora)</a:t>
            </a:r>
            <a:endParaRPr lang="en-US" dirty="0"/>
          </a:p>
        </p:txBody>
      </p:sp>
      <p:sp>
        <p:nvSpPr>
          <p:cNvPr id="3" name="Content Placeholder 2"/>
          <p:cNvSpPr>
            <a:spLocks noGrp="1"/>
          </p:cNvSpPr>
          <p:nvPr>
            <p:ph idx="1"/>
          </p:nvPr>
        </p:nvSpPr>
        <p:spPr/>
        <p:txBody>
          <a:bodyPr>
            <a:normAutofit/>
          </a:bodyPr>
          <a:lstStyle/>
          <a:p>
            <a:pPr marL="274320" lvl="1" indent="0">
              <a:buNone/>
            </a:pPr>
            <a:endParaRPr lang="en-US" sz="2400" dirty="0" smtClean="0"/>
          </a:p>
          <a:p>
            <a:pPr lvl="1"/>
            <a:r>
              <a:rPr lang="en-US" sz="2400" dirty="0" smtClean="0"/>
              <a:t>“Research” is not defined under KORA.</a:t>
            </a:r>
          </a:p>
          <a:p>
            <a:pPr lvl="1"/>
            <a:r>
              <a:rPr lang="en-US" sz="2400" dirty="0" smtClean="0"/>
              <a:t>Clues (federal law (FOIA)): </a:t>
            </a:r>
          </a:p>
          <a:p>
            <a:pPr lvl="2"/>
            <a:r>
              <a:rPr lang="en-US" dirty="0" smtClean="0"/>
              <a:t>“Records </a:t>
            </a:r>
            <a:r>
              <a:rPr lang="en-US" dirty="0"/>
              <a:t>are reasonably described </a:t>
            </a:r>
            <a:r>
              <a:rPr lang="en-US" dirty="0" smtClean="0"/>
              <a:t>if </a:t>
            </a:r>
            <a:r>
              <a:rPr lang="en-US" dirty="0"/>
              <a:t>a professional employee of the agency familiar with the subject matter can locate the records with a ‘reasonable amount of effort. . . . An agency need not honor a [FOIA] request that requires ‘an unreasonably burdensome search. . . . The rationale for this rule is that FOIA was not intended to reduce government agencies to full-time investigators on behalf of requestors.” </a:t>
            </a:r>
            <a:r>
              <a:rPr lang="en-US" i="1" dirty="0"/>
              <a:t>Freedom Watch, Inc. v. C.I.A</a:t>
            </a:r>
            <a:r>
              <a:rPr lang="en-US" dirty="0"/>
              <a:t>., 895 F. Supp. 2d 221, 228-29 (D.D.C. 2012) (internal citations omitted)</a:t>
            </a:r>
          </a:p>
          <a:p>
            <a:pPr lvl="2"/>
            <a:r>
              <a:rPr lang="en-US" b="1" dirty="0"/>
              <a:t>“It is the requester's responsibility to frame requests with sufficient particularity to ensure that searches are not unreasonably burdensome, and to enable the searching agency to determine precisely what records are being requested.”</a:t>
            </a:r>
            <a:r>
              <a:rPr lang="en-US" dirty="0"/>
              <a:t> </a:t>
            </a:r>
            <a:r>
              <a:rPr lang="en-US" i="1" dirty="0"/>
              <a:t>Freedom Watch, Inc.</a:t>
            </a:r>
            <a:r>
              <a:rPr lang="en-US" dirty="0"/>
              <a:t>, 895 F. Supp. 2d at 229 (citations omitted) (collecting cases)</a:t>
            </a:r>
          </a:p>
        </p:txBody>
      </p:sp>
    </p:spTree>
    <p:extLst>
      <p:ext uri="{BB962C8B-B14F-4D97-AF65-F5344CB8AC3E}">
        <p14:creationId xmlns:p14="http://schemas.microsoft.com/office/powerpoint/2010/main" val="6825726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Respond to A Kora request (Part 6</a:t>
            </a:r>
            <a:r>
              <a:rPr lang="en-US" dirty="0" smtClean="0"/>
              <a:t> what might be research under kora)</a:t>
            </a:r>
            <a:endParaRPr lang="en-US" dirty="0"/>
          </a:p>
        </p:txBody>
      </p:sp>
      <p:sp>
        <p:nvSpPr>
          <p:cNvPr id="3" name="Content Placeholder 2"/>
          <p:cNvSpPr>
            <a:spLocks noGrp="1"/>
          </p:cNvSpPr>
          <p:nvPr>
            <p:ph idx="1"/>
          </p:nvPr>
        </p:nvSpPr>
        <p:spPr/>
        <p:txBody>
          <a:bodyPr>
            <a:normAutofit/>
          </a:bodyPr>
          <a:lstStyle/>
          <a:p>
            <a:pPr marL="274320" lvl="1" indent="0">
              <a:buNone/>
            </a:pPr>
            <a:endParaRPr lang="en-US" sz="2400" dirty="0" smtClean="0"/>
          </a:p>
          <a:p>
            <a:pPr lvl="1"/>
            <a:r>
              <a:rPr lang="en-US" sz="2400" dirty="0"/>
              <a:t>S</a:t>
            </a:r>
            <a:r>
              <a:rPr lang="en-US" sz="2400" dirty="0" smtClean="0"/>
              <a:t>ome effort will be necessary in responding to KORA requests.</a:t>
            </a:r>
          </a:p>
          <a:p>
            <a:pPr lvl="1"/>
            <a:r>
              <a:rPr lang="en-US" sz="2400" dirty="0" smtClean="0"/>
              <a:t>Remember, you are an elected public official whose duty is to serve the public when reasonably possible.</a:t>
            </a:r>
          </a:p>
          <a:p>
            <a:pPr lvl="1"/>
            <a:r>
              <a:rPr lang="en-US" sz="2400" dirty="0" smtClean="0"/>
              <a:t>If the records can be ascertained and located with a reasonable amount of effort, provide copies and bill for actual staff time and the cost of copies ($.25 per page).</a:t>
            </a:r>
          </a:p>
          <a:p>
            <a:pPr lvl="1"/>
            <a:r>
              <a:rPr lang="en-US" sz="2400" dirty="0" smtClean="0"/>
              <a:t>If the records cannot be reasonably ascertained, do not deny the request. Inform the requester of your procedures </a:t>
            </a:r>
            <a:r>
              <a:rPr lang="en-US" sz="2400" dirty="0"/>
              <a:t>for </a:t>
            </a:r>
            <a:r>
              <a:rPr lang="en-US" sz="2400" dirty="0" smtClean="0"/>
              <a:t>inspecting </a:t>
            </a:r>
            <a:r>
              <a:rPr lang="en-US" sz="2400" dirty="0"/>
              <a:t>or obtain copies of records </a:t>
            </a:r>
            <a:r>
              <a:rPr lang="en-US" sz="2400" dirty="0" smtClean="0"/>
              <a:t>at your office during normal business hours. </a:t>
            </a:r>
            <a:endParaRPr lang="en-US" sz="2400" dirty="0"/>
          </a:p>
          <a:p>
            <a:pPr lvl="1"/>
            <a:endParaRPr lang="en-US" sz="2400" dirty="0" smtClean="0"/>
          </a:p>
        </p:txBody>
      </p:sp>
    </p:spTree>
    <p:extLst>
      <p:ext uri="{BB962C8B-B14F-4D97-AF65-F5344CB8AC3E}">
        <p14:creationId xmlns:p14="http://schemas.microsoft.com/office/powerpoint/2010/main" val="21145730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potential kora requests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32783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potential kora requests</a:t>
            </a:r>
          </a:p>
        </p:txBody>
      </p:sp>
      <p:sp>
        <p:nvSpPr>
          <p:cNvPr id="3" name="Content Placeholder 2"/>
          <p:cNvSpPr>
            <a:spLocks noGrp="1"/>
          </p:cNvSpPr>
          <p:nvPr>
            <p:ph idx="1"/>
          </p:nvPr>
        </p:nvSpPr>
        <p:spPr/>
        <p:txBody>
          <a:bodyPr>
            <a:normAutofit fontScale="92500" lnSpcReduction="20000"/>
          </a:bodyPr>
          <a:lstStyle/>
          <a:p>
            <a:pPr marL="617220" lvl="1" indent="-342900">
              <a:buFont typeface="+mj-lt"/>
              <a:buAutoNum type="arabicPeriod"/>
            </a:pPr>
            <a:r>
              <a:rPr lang="en-US" sz="2600" dirty="0" smtClean="0"/>
              <a:t>All documents showing property listing </a:t>
            </a:r>
            <a:r>
              <a:rPr lang="en-US" sz="2600" dirty="0"/>
              <a:t>Dorothy Gale in Seward County.</a:t>
            </a:r>
          </a:p>
          <a:p>
            <a:pPr lvl="2"/>
            <a:r>
              <a:rPr lang="en-US" dirty="0" smtClean="0"/>
              <a:t>Are the responsive documents reasonably ascertainable?</a:t>
            </a:r>
          </a:p>
          <a:p>
            <a:pPr lvl="3"/>
            <a:r>
              <a:rPr lang="en-US" dirty="0" smtClean="0"/>
              <a:t>Yes and no.</a:t>
            </a:r>
          </a:p>
          <a:p>
            <a:pPr lvl="2"/>
            <a:r>
              <a:rPr lang="en-US" dirty="0" smtClean="0"/>
              <a:t>With computerized records, a name search should reveal any UCC filings, deeds, mortgages, mineral leases etc.</a:t>
            </a:r>
          </a:p>
          <a:p>
            <a:pPr lvl="2"/>
            <a:r>
              <a:rPr lang="en-US" dirty="0" smtClean="0"/>
              <a:t>But what about older records that have not been computerized yet?</a:t>
            </a:r>
          </a:p>
          <a:p>
            <a:pPr lvl="3"/>
            <a:r>
              <a:rPr lang="en-US" dirty="0" smtClean="0"/>
              <a:t>If the county is one of the few that indexes by name rather than legal description, some copies can be provided. (But not probate records).</a:t>
            </a:r>
          </a:p>
          <a:p>
            <a:pPr lvl="3"/>
            <a:r>
              <a:rPr lang="en-US" dirty="0" smtClean="0"/>
              <a:t>But what if Dorothy was a 3d child or a partner in multiple investment properties? Handwritten and typewritten indexes may not show her name, listing her only as “et. al” or “et. </a:t>
            </a:r>
            <a:r>
              <a:rPr lang="en-US" dirty="0" err="1" smtClean="0"/>
              <a:t>ux</a:t>
            </a:r>
            <a:r>
              <a:rPr lang="en-US" dirty="0" smtClean="0"/>
              <a:t>” because of space requirements</a:t>
            </a:r>
          </a:p>
          <a:p>
            <a:pPr lvl="3"/>
            <a:r>
              <a:rPr lang="en-US" dirty="0" smtClean="0"/>
              <a:t>If the county indexes by legal description and not name, searching through the indexes would probably be research and not required.</a:t>
            </a:r>
          </a:p>
          <a:p>
            <a:pPr lvl="1"/>
            <a:r>
              <a:rPr lang="en-US" dirty="0" smtClean="0"/>
              <a:t>Remember, if you cannot provide copies because you have determined the requester has asked for research, do not deny the request. State that the records are open for inspection and provide office hours when the requester can visit.</a:t>
            </a:r>
          </a:p>
          <a:p>
            <a:pPr marL="0" indent="0">
              <a:buNone/>
            </a:pPr>
            <a:endParaRPr lang="en-US" dirty="0" smtClean="0"/>
          </a:p>
        </p:txBody>
      </p:sp>
    </p:spTree>
    <p:extLst>
      <p:ext uri="{BB962C8B-B14F-4D97-AF65-F5344CB8AC3E}">
        <p14:creationId xmlns:p14="http://schemas.microsoft.com/office/powerpoint/2010/main" val="8995153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potential kora requests</a:t>
            </a:r>
          </a:p>
        </p:txBody>
      </p:sp>
      <p:sp>
        <p:nvSpPr>
          <p:cNvPr id="3" name="Content Placeholder 2"/>
          <p:cNvSpPr>
            <a:spLocks noGrp="1"/>
          </p:cNvSpPr>
          <p:nvPr>
            <p:ph idx="1"/>
          </p:nvPr>
        </p:nvSpPr>
        <p:spPr/>
        <p:txBody>
          <a:bodyPr>
            <a:normAutofit/>
          </a:bodyPr>
          <a:lstStyle/>
          <a:p>
            <a:pPr marL="617220" lvl="1" indent="-342900">
              <a:spcAft>
                <a:spcPts val="1200"/>
              </a:spcAft>
              <a:buFont typeface="+mj-lt"/>
              <a:buAutoNum type="arabicPeriod" startAt="2"/>
            </a:pPr>
            <a:r>
              <a:rPr lang="en-US" sz="2400" dirty="0" smtClean="0"/>
              <a:t>Bank of America’s “title company” calls from Atlanta and the person on the line asks, “Is a mortgage open?”</a:t>
            </a:r>
          </a:p>
          <a:p>
            <a:pPr lvl="2">
              <a:spcAft>
                <a:spcPts val="1200"/>
              </a:spcAft>
            </a:pPr>
            <a:r>
              <a:rPr lang="en-US" sz="1800" dirty="0" smtClean="0"/>
              <a:t>Whether a mortgage is open or not is a legal question. State your office does not answer legal questions or do title work. You do not make abstracts.</a:t>
            </a:r>
          </a:p>
          <a:p>
            <a:pPr lvl="2">
              <a:lnSpc>
                <a:spcPct val="100000"/>
              </a:lnSpc>
              <a:spcBef>
                <a:spcPts val="0"/>
              </a:spcBef>
              <a:spcAft>
                <a:spcPts val="1200"/>
              </a:spcAft>
            </a:pPr>
            <a:r>
              <a:rPr lang="en-US" sz="1800" dirty="0" smtClean="0"/>
              <a:t>But, what you can provide, for a fee, are copies of any mortgages, assignments, and releases filed on the subject property.</a:t>
            </a:r>
          </a:p>
          <a:p>
            <a:pPr lvl="2">
              <a:spcAft>
                <a:spcPts val="1200"/>
              </a:spcAft>
            </a:pPr>
            <a:r>
              <a:rPr lang="en-US" sz="1800" dirty="0" smtClean="0"/>
              <a:t>If the requester does not make a KORA request, charge your standard copy fees.</a:t>
            </a:r>
          </a:p>
          <a:p>
            <a:pPr lvl="2">
              <a:spcAft>
                <a:spcPts val="1200"/>
              </a:spcAft>
            </a:pPr>
            <a:r>
              <a:rPr lang="en-US" sz="1800" dirty="0" smtClean="0"/>
              <a:t>If the requester makes a KORA request, charge for the actual staff time spent and $.25 per page.</a:t>
            </a:r>
          </a:p>
        </p:txBody>
      </p:sp>
    </p:spTree>
    <p:extLst>
      <p:ext uri="{BB962C8B-B14F-4D97-AF65-F5344CB8AC3E}">
        <p14:creationId xmlns:p14="http://schemas.microsoft.com/office/powerpoint/2010/main" val="4724644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potential kora </a:t>
            </a:r>
            <a:r>
              <a:rPr lang="en-US" dirty="0" smtClean="0"/>
              <a:t>requests</a:t>
            </a:r>
            <a:endParaRPr lang="en-US" dirty="0"/>
          </a:p>
        </p:txBody>
      </p:sp>
      <p:sp>
        <p:nvSpPr>
          <p:cNvPr id="3" name="Content Placeholder 2"/>
          <p:cNvSpPr>
            <a:spLocks noGrp="1"/>
          </p:cNvSpPr>
          <p:nvPr>
            <p:ph idx="1"/>
          </p:nvPr>
        </p:nvSpPr>
        <p:spPr/>
        <p:txBody>
          <a:bodyPr>
            <a:normAutofit/>
          </a:bodyPr>
          <a:lstStyle/>
          <a:p>
            <a:pPr marL="731520" lvl="1" indent="-457200">
              <a:buFont typeface="+mj-lt"/>
              <a:buAutoNum type="arabicPeriod" startAt="3"/>
            </a:pPr>
            <a:r>
              <a:rPr lang="en-US" sz="2400" dirty="0" smtClean="0"/>
              <a:t>All instruments that affect Section 2 Township 2 Range 2 in Oz County.</a:t>
            </a:r>
          </a:p>
          <a:p>
            <a:pPr lvl="2"/>
            <a:r>
              <a:rPr lang="en-US" dirty="0" smtClean="0"/>
              <a:t>Again, can probably provide any copies of any digitized documents filed with that legal description.</a:t>
            </a:r>
          </a:p>
          <a:p>
            <a:pPr lvl="2"/>
            <a:r>
              <a:rPr lang="en-US" dirty="0" smtClean="0"/>
              <a:t>Closer call than a name search. Can also trace back the legal description in the indexes.</a:t>
            </a:r>
          </a:p>
          <a:p>
            <a:pPr lvl="2"/>
            <a:r>
              <a:rPr lang="en-US" dirty="0" smtClean="0"/>
              <a:t>But cannot reasonably ascertain “all instruments” that affect the property.</a:t>
            </a:r>
          </a:p>
          <a:p>
            <a:pPr lvl="3"/>
            <a:r>
              <a:rPr lang="en-US" dirty="0" smtClean="0"/>
              <a:t>E.g. severed mineral rights, probate, land patents, unknown deeds or conveyances covering mineral or royalty rights that contain mother </a:t>
            </a:r>
            <a:r>
              <a:rPr lang="en-US" dirty="0" err="1" smtClean="0"/>
              <a:t>hubbard</a:t>
            </a:r>
            <a:r>
              <a:rPr lang="en-US" dirty="0" smtClean="0"/>
              <a:t> clauses or other cover-all clauses, licenses, etc. etc.</a:t>
            </a:r>
          </a:p>
          <a:p>
            <a:pPr lvl="1"/>
            <a:r>
              <a:rPr lang="en-US" dirty="0" smtClean="0"/>
              <a:t>Point: when a request for information goes from being reasonably ascertainable to becoming research may never be entirely clear. Use your best judgment.</a:t>
            </a:r>
          </a:p>
          <a:p>
            <a:pPr lvl="1"/>
            <a:r>
              <a:rPr lang="en-US" dirty="0"/>
              <a:t>Remember, if you cannot provide copies because you have determined the requester has asked for research, do not deny the request. State that the records are open for inspection and provide office hours when the requester can visit.</a:t>
            </a:r>
          </a:p>
          <a:p>
            <a:pPr lvl="1"/>
            <a:endParaRPr lang="en-US" dirty="0" smtClean="0"/>
          </a:p>
          <a:p>
            <a:pPr lvl="1"/>
            <a:endParaRPr lang="en-US" dirty="0"/>
          </a:p>
        </p:txBody>
      </p:sp>
    </p:spTree>
    <p:extLst>
      <p:ext uri="{BB962C8B-B14F-4D97-AF65-F5344CB8AC3E}">
        <p14:creationId xmlns:p14="http://schemas.microsoft.com/office/powerpoint/2010/main" val="35318030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potential kora requests</a:t>
            </a:r>
          </a:p>
        </p:txBody>
      </p:sp>
      <p:sp>
        <p:nvSpPr>
          <p:cNvPr id="3" name="Content Placeholder 2"/>
          <p:cNvSpPr>
            <a:spLocks noGrp="1"/>
          </p:cNvSpPr>
          <p:nvPr>
            <p:ph idx="1"/>
          </p:nvPr>
        </p:nvSpPr>
        <p:spPr/>
        <p:txBody>
          <a:bodyPr>
            <a:normAutofit/>
          </a:bodyPr>
          <a:lstStyle/>
          <a:p>
            <a:pPr marL="617220" lvl="1" indent="-342900">
              <a:buFont typeface="+mj-lt"/>
              <a:buAutoNum type="arabicPeriod" startAt="4"/>
            </a:pPr>
            <a:r>
              <a:rPr lang="en-US" dirty="0" smtClean="0"/>
              <a:t>I want to stick my </a:t>
            </a:r>
            <a:r>
              <a:rPr lang="en-US" dirty="0" err="1" smtClean="0"/>
              <a:t>flashdrive</a:t>
            </a:r>
            <a:r>
              <a:rPr lang="en-US" dirty="0" smtClean="0"/>
              <a:t> into your terminal to download the records I need.</a:t>
            </a:r>
          </a:p>
          <a:p>
            <a:pPr lvl="2"/>
            <a:r>
              <a:rPr lang="en-US" dirty="0" smtClean="0"/>
              <a:t>No. </a:t>
            </a:r>
            <a:r>
              <a:rPr lang="en-US" dirty="0"/>
              <a:t>K.S.A. 45-219(g</a:t>
            </a:r>
            <a:r>
              <a:rPr lang="en-US" dirty="0" smtClean="0"/>
              <a:t>).</a:t>
            </a:r>
          </a:p>
          <a:p>
            <a:pPr marL="617220" lvl="1" indent="-342900">
              <a:buFont typeface="+mj-lt"/>
              <a:buAutoNum type="arabicPeriod" startAt="4"/>
            </a:pPr>
            <a:r>
              <a:rPr lang="en-US" dirty="0" smtClean="0"/>
              <a:t>I want to burn a cd of copies of your records. It’s my right as an _________________ .</a:t>
            </a:r>
          </a:p>
          <a:p>
            <a:pPr lvl="2"/>
            <a:r>
              <a:rPr lang="en-US" dirty="0" smtClean="0"/>
              <a:t>No. K.S.A</a:t>
            </a:r>
            <a:r>
              <a:rPr lang="en-US" dirty="0"/>
              <a:t>. </a:t>
            </a:r>
            <a:r>
              <a:rPr lang="en-US" dirty="0" smtClean="0"/>
              <a:t>45-219(g)</a:t>
            </a:r>
          </a:p>
          <a:p>
            <a:pPr marL="617220" lvl="1" indent="-342900">
              <a:buFont typeface="+mj-lt"/>
              <a:buAutoNum type="arabicPeriod" startAt="4"/>
            </a:pPr>
            <a:r>
              <a:rPr lang="en-US" dirty="0" smtClean="0"/>
              <a:t>I would like to make a copy of page X of a tract index.</a:t>
            </a:r>
          </a:p>
          <a:p>
            <a:pPr lvl="2"/>
            <a:r>
              <a:rPr lang="en-US" dirty="0" smtClean="0"/>
              <a:t>The document shall always remain in the possession, custody and control of the register of deeds.</a:t>
            </a:r>
          </a:p>
          <a:p>
            <a:pPr lvl="2"/>
            <a:r>
              <a:rPr lang="en-US" dirty="0" smtClean="0"/>
              <a:t>Provide a copy if your office has the means to do so.</a:t>
            </a:r>
          </a:p>
          <a:p>
            <a:pPr lvl="2"/>
            <a:r>
              <a:rPr lang="en-US" dirty="0" smtClean="0"/>
              <a:t>If your office does not have the means to make a copy, and the requester has made a written KORA request, make arrangements for a copy to be made at another facility. </a:t>
            </a:r>
          </a:p>
          <a:p>
            <a:pPr lvl="3"/>
            <a:r>
              <a:rPr lang="en-US" dirty="0" smtClean="0"/>
              <a:t>Note: because the document is to remain in your possession, custody and control, you make arrangements to transport, have copies made, monitor and keep the document safe and have the document returned to your office. THE REQUESTER DOES NOT MAKE ARRANGEMENTS AND IS NOT ENTITLED TO TAKE THE ORIGINAL DOCUMENT ANYWHERE. K.S.A. 45-219(b).</a:t>
            </a:r>
          </a:p>
          <a:p>
            <a:pPr lvl="3"/>
            <a:r>
              <a:rPr lang="en-US" dirty="0" smtClean="0"/>
              <a:t>The requester is required to pay all costs here, plus any costs for redaction, if necessary.</a:t>
            </a:r>
            <a:endParaRPr lang="en-US" dirty="0"/>
          </a:p>
          <a:p>
            <a:endParaRPr lang="en-US" dirty="0"/>
          </a:p>
        </p:txBody>
      </p:sp>
    </p:spTree>
    <p:extLst>
      <p:ext uri="{BB962C8B-B14F-4D97-AF65-F5344CB8AC3E}">
        <p14:creationId xmlns:p14="http://schemas.microsoft.com/office/powerpoint/2010/main" val="13966585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potential kora requests</a:t>
            </a:r>
          </a:p>
        </p:txBody>
      </p:sp>
      <p:sp>
        <p:nvSpPr>
          <p:cNvPr id="3" name="Content Placeholder 2"/>
          <p:cNvSpPr>
            <a:spLocks noGrp="1"/>
          </p:cNvSpPr>
          <p:nvPr>
            <p:ph idx="1"/>
          </p:nvPr>
        </p:nvSpPr>
        <p:spPr/>
        <p:txBody>
          <a:bodyPr>
            <a:normAutofit/>
          </a:bodyPr>
          <a:lstStyle/>
          <a:p>
            <a:pPr marL="617220" lvl="1" indent="-342900">
              <a:buFont typeface="+mj-lt"/>
              <a:buAutoNum type="arabicPeriod" startAt="7"/>
            </a:pPr>
            <a:r>
              <a:rPr lang="en-US" dirty="0" smtClean="0"/>
              <a:t>My business provides data solutions for clients. We collect and provide real estate information, and in the course of our business, gather and disseminate facts obtained from public records to our clients. We do this through purchasing copies of public records maintained by various register of deeds’ offices. We would like copies of all recorded instruments from January 1, 2015 until November 1, 2015.</a:t>
            </a:r>
          </a:p>
          <a:p>
            <a:pPr lvl="2"/>
            <a:r>
              <a:rPr lang="en-US" dirty="0" smtClean="0"/>
              <a:t>The request will need to be written.</a:t>
            </a:r>
          </a:p>
          <a:p>
            <a:pPr lvl="2"/>
            <a:r>
              <a:rPr lang="en-US" dirty="0" smtClean="0"/>
              <a:t>Request will require written certification (right to access the records and records will not be used to solicit sales of goods or services)</a:t>
            </a:r>
          </a:p>
          <a:p>
            <a:pPr lvl="2"/>
            <a:r>
              <a:rPr lang="en-US" dirty="0" smtClean="0"/>
              <a:t>Documents will remain in possession, custody and control of register of deeds. You make arrangements for documents to be copied or copies to be provided.</a:t>
            </a:r>
          </a:p>
          <a:p>
            <a:pPr lvl="2"/>
            <a:r>
              <a:rPr lang="en-US" dirty="0" smtClean="0"/>
              <a:t>Certain records will have to be redacted or excluded. (E.g. requester has no right to military discharge DD-214’s and some other records)</a:t>
            </a:r>
          </a:p>
          <a:p>
            <a:pPr lvl="2"/>
            <a:r>
              <a:rPr lang="en-US" dirty="0" smtClean="0"/>
              <a:t>Requester can and should be required to prepay the costs of responding to the request AND</a:t>
            </a:r>
          </a:p>
          <a:p>
            <a:pPr lvl="2"/>
            <a:r>
              <a:rPr lang="en-US" dirty="0" smtClean="0"/>
              <a:t>The requester must pay all costs incurred in redacting records or separating out those records that are to be excluded.</a:t>
            </a:r>
            <a:endParaRPr lang="en-US" dirty="0"/>
          </a:p>
          <a:p>
            <a:endParaRPr lang="en-US" dirty="0"/>
          </a:p>
        </p:txBody>
      </p:sp>
    </p:spTree>
    <p:extLst>
      <p:ext uri="{BB962C8B-B14F-4D97-AF65-F5344CB8AC3E}">
        <p14:creationId xmlns:p14="http://schemas.microsoft.com/office/powerpoint/2010/main" val="16362159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Closed records and redaction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792356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Records open for inspection</a:t>
            </a:r>
            <a:endParaRPr lang="en-US" dirty="0"/>
          </a:p>
        </p:txBody>
      </p:sp>
      <p:sp>
        <p:nvSpPr>
          <p:cNvPr id="3" name="Content Placeholder 2"/>
          <p:cNvSpPr>
            <a:spLocks noGrp="1"/>
          </p:cNvSpPr>
          <p:nvPr>
            <p:ph idx="1"/>
          </p:nvPr>
        </p:nvSpPr>
        <p:spPr/>
        <p:txBody>
          <a:bodyPr>
            <a:normAutofit/>
          </a:bodyPr>
          <a:lstStyle/>
          <a:p>
            <a:r>
              <a:rPr lang="en-US" dirty="0" smtClean="0"/>
              <a:t>K.S.A. 45-218(a) “</a:t>
            </a:r>
            <a:r>
              <a:rPr lang="en-US" dirty="0"/>
              <a:t>All public records shall be open for inspection by any person, </a:t>
            </a:r>
            <a:r>
              <a:rPr lang="en-US" b="1" i="1" dirty="0"/>
              <a:t>except as otherwise provided by this act</a:t>
            </a:r>
            <a:r>
              <a:rPr lang="en-US" dirty="0"/>
              <a:t>, and suitable facilities shall be made available by each public agency for this </a:t>
            </a:r>
            <a:r>
              <a:rPr lang="en-US" dirty="0" smtClean="0"/>
              <a:t>purpose.”</a:t>
            </a:r>
          </a:p>
          <a:p>
            <a:r>
              <a:rPr lang="en-US" dirty="0" smtClean="0"/>
              <a:t>Thus, unless a record is closed pursuant to specific legal authority, the records are open for inspection.</a:t>
            </a:r>
          </a:p>
          <a:p>
            <a:r>
              <a:rPr lang="en-US" dirty="0" smtClean="0"/>
              <a:t>There are two types of records that are closed pursuant to KORA:</a:t>
            </a:r>
          </a:p>
          <a:p>
            <a:pPr lvl="1"/>
            <a:r>
              <a:rPr lang="en-US" dirty="0" smtClean="0"/>
              <a:t>Discretionarily closed</a:t>
            </a:r>
          </a:p>
          <a:p>
            <a:pPr lvl="1"/>
            <a:r>
              <a:rPr lang="en-US" dirty="0" smtClean="0"/>
              <a:t>Mandatorily closed</a:t>
            </a:r>
            <a:endParaRPr lang="en-US" dirty="0"/>
          </a:p>
        </p:txBody>
      </p:sp>
    </p:spTree>
    <p:extLst>
      <p:ext uri="{BB962C8B-B14F-4D97-AF65-F5344CB8AC3E}">
        <p14:creationId xmlns:p14="http://schemas.microsoft.com/office/powerpoint/2010/main" val="2321615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Register of Deeds is a Public Agency Under kora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“‘Public agency’ </a:t>
            </a:r>
            <a:r>
              <a:rPr lang="en-US" dirty="0"/>
              <a:t>means the state or any political or taxing subdivision of the state or any office, officer, agency or instrumentality thereof, or any other entity receiving or expending and supported in whole or in part by the public funds appropriated by the state or by public funds of any political or taxing subdivision of the state</a:t>
            </a:r>
            <a:r>
              <a:rPr lang="en-US" dirty="0" smtClean="0"/>
              <a:t>.” K.S.A. 45-217(f)(1)</a:t>
            </a:r>
            <a:endParaRPr lang="en-US" dirty="0"/>
          </a:p>
          <a:p>
            <a:r>
              <a:rPr lang="en-US" dirty="0"/>
              <a:t> </a:t>
            </a:r>
            <a:r>
              <a:rPr lang="en-US" dirty="0" smtClean="0"/>
              <a:t>Office of the Register of Deeds is a public agency.</a:t>
            </a:r>
          </a:p>
          <a:p>
            <a:pPr lvl="1"/>
            <a:r>
              <a:rPr lang="en-US" dirty="0" smtClean="0"/>
              <a:t>“</a:t>
            </a:r>
            <a:r>
              <a:rPr lang="en-US" dirty="0"/>
              <a:t>It is beyond dispute that the Register of Deeds' office is a public agency and that the documents filed for record in that office are public records</a:t>
            </a:r>
            <a:r>
              <a:rPr lang="en-US" dirty="0" smtClean="0"/>
              <a:t>.” </a:t>
            </a:r>
            <a:r>
              <a:rPr lang="en-US" i="1" dirty="0" smtClean="0"/>
              <a:t>Data </a:t>
            </a:r>
            <a:r>
              <a:rPr lang="en-US" i="1" dirty="0"/>
              <a:t>Tree, LLC v. Meek</a:t>
            </a:r>
            <a:r>
              <a:rPr lang="en-US" dirty="0"/>
              <a:t>, 279 Kan. 445, 453, 109 P.3d 1226, 1233 (2005)</a:t>
            </a:r>
            <a:endParaRPr lang="en-US" dirty="0" smtClean="0"/>
          </a:p>
          <a:p>
            <a:r>
              <a:rPr lang="en-US" dirty="0" smtClean="0"/>
              <a:t>The Register of Deeds is the “official custodian” of the public agency.</a:t>
            </a:r>
          </a:p>
          <a:p>
            <a:pPr lvl="1"/>
            <a:r>
              <a:rPr lang="en-US" dirty="0" smtClean="0"/>
              <a:t>“‘Official custodian’ </a:t>
            </a:r>
            <a:r>
              <a:rPr lang="en-US" dirty="0"/>
              <a:t>means any officer or employee of a public agency who is responsible for the maintenance of public records, regardless of whether such records are in the officer's or employee's actual personal custody and control</a:t>
            </a:r>
            <a:r>
              <a:rPr lang="en-US" dirty="0" smtClean="0"/>
              <a:t>.” K.S.A. 45-217(e)</a:t>
            </a:r>
          </a:p>
          <a:p>
            <a:r>
              <a:rPr lang="en-US" dirty="0" smtClean="0"/>
              <a:t>The Register of Deeds can designate an employee or employees as custodian.</a:t>
            </a:r>
          </a:p>
          <a:p>
            <a:pPr lvl="1"/>
            <a:r>
              <a:rPr lang="en-US" dirty="0" smtClean="0"/>
              <a:t>“‘Custodian’ </a:t>
            </a:r>
            <a:r>
              <a:rPr lang="en-US" dirty="0"/>
              <a:t>means the official custodian or any person designated by the official custodian to carry out the duties of custodian of this act</a:t>
            </a:r>
            <a:r>
              <a:rPr lang="en-US" dirty="0" smtClean="0"/>
              <a:t>.” K.S.A. 45-217(d)</a:t>
            </a:r>
            <a:endParaRPr lang="en-US" dirty="0"/>
          </a:p>
        </p:txBody>
      </p:sp>
    </p:spTree>
    <p:extLst>
      <p:ext uri="{BB962C8B-B14F-4D97-AF65-F5344CB8AC3E}">
        <p14:creationId xmlns:p14="http://schemas.microsoft.com/office/powerpoint/2010/main" val="16549987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Discretionarily closed records</a:t>
            </a:r>
            <a:endParaRPr lang="en-US" dirty="0"/>
          </a:p>
        </p:txBody>
      </p:sp>
      <p:sp>
        <p:nvSpPr>
          <p:cNvPr id="3" name="Content Placeholder 2"/>
          <p:cNvSpPr>
            <a:spLocks noGrp="1"/>
          </p:cNvSpPr>
          <p:nvPr>
            <p:ph idx="1"/>
          </p:nvPr>
        </p:nvSpPr>
        <p:spPr/>
        <p:txBody>
          <a:bodyPr/>
          <a:lstStyle/>
          <a:p>
            <a:pPr>
              <a:lnSpc>
                <a:spcPct val="100000"/>
              </a:lnSpc>
              <a:spcAft>
                <a:spcPts val="1200"/>
              </a:spcAft>
            </a:pPr>
            <a:r>
              <a:rPr lang="en-US" dirty="0" smtClean="0"/>
              <a:t>The register of deeds has discretion and may decide whether to make certain types of records available. K.S.A. 45-221; AGO 89-107</a:t>
            </a:r>
          </a:p>
          <a:p>
            <a:pPr lvl="1">
              <a:lnSpc>
                <a:spcPct val="100000"/>
              </a:lnSpc>
              <a:spcAft>
                <a:spcPts val="1200"/>
              </a:spcAft>
            </a:pPr>
            <a:r>
              <a:rPr lang="en-US" dirty="0" smtClean="0"/>
              <a:t>K.S.A. 45-221(a) “</a:t>
            </a:r>
            <a:r>
              <a:rPr lang="en-US" dirty="0"/>
              <a:t>Except to the extent disclosure is otherwise required by law, a public agency </a:t>
            </a:r>
            <a:r>
              <a:rPr lang="en-US" b="1" dirty="0"/>
              <a:t>shall not be required </a:t>
            </a:r>
            <a:r>
              <a:rPr lang="en-US" dirty="0"/>
              <a:t>to disclose</a:t>
            </a:r>
            <a:r>
              <a:rPr lang="en-US" dirty="0" smtClean="0"/>
              <a:t>:” </a:t>
            </a:r>
          </a:p>
          <a:p>
            <a:pPr lvl="2">
              <a:lnSpc>
                <a:spcPct val="100000"/>
              </a:lnSpc>
              <a:spcAft>
                <a:spcPts val="1200"/>
              </a:spcAft>
            </a:pPr>
            <a:r>
              <a:rPr lang="en-US" dirty="0" smtClean="0"/>
              <a:t>Fifty-five (55) categories of exemptions listed under the statute.</a:t>
            </a:r>
          </a:p>
          <a:p>
            <a:pPr lvl="2">
              <a:lnSpc>
                <a:spcPct val="100000"/>
              </a:lnSpc>
              <a:spcAft>
                <a:spcPts val="1200"/>
              </a:spcAft>
            </a:pPr>
            <a:r>
              <a:rPr lang="en-US" dirty="0" smtClean="0"/>
              <a:t>Your office can disclose records that fit within any exemption listed within this statute but you are not required to do so.</a:t>
            </a:r>
          </a:p>
          <a:p>
            <a:pPr lvl="2">
              <a:lnSpc>
                <a:spcPct val="100000"/>
              </a:lnSpc>
              <a:spcAft>
                <a:spcPts val="1200"/>
              </a:spcAft>
            </a:pPr>
            <a:r>
              <a:rPr lang="en-US" dirty="0" smtClean="0"/>
              <a:t>If your office claims that a record fits within an exemption listed within this statute, your office has the burden of showing the exemption applies. </a:t>
            </a:r>
            <a:r>
              <a:rPr lang="en-US" i="1" dirty="0"/>
              <a:t>Southwest Anesthesia Serv., P.A. v. Southwest Med. Ctr</a:t>
            </a:r>
            <a:r>
              <a:rPr lang="en-US" dirty="0"/>
              <a:t>., 23 Kan. App. 2d 950</a:t>
            </a:r>
            <a:r>
              <a:rPr lang="en-US" dirty="0" smtClean="0"/>
              <a:t>, </a:t>
            </a:r>
            <a:r>
              <a:rPr lang="en-US" dirty="0"/>
              <a:t>937 P.2d </a:t>
            </a:r>
            <a:r>
              <a:rPr lang="en-US" dirty="0" smtClean="0"/>
              <a:t>1257 </a:t>
            </a:r>
            <a:r>
              <a:rPr lang="en-US" dirty="0"/>
              <a:t>(1997)</a:t>
            </a:r>
          </a:p>
          <a:p>
            <a:pPr lvl="2">
              <a:lnSpc>
                <a:spcPct val="100000"/>
              </a:lnSpc>
              <a:spcAft>
                <a:spcPts val="1200"/>
              </a:spcAft>
            </a:pPr>
            <a:endParaRPr lang="en-US" dirty="0"/>
          </a:p>
        </p:txBody>
      </p:sp>
    </p:spTree>
    <p:extLst>
      <p:ext uri="{BB962C8B-B14F-4D97-AF65-F5344CB8AC3E}">
        <p14:creationId xmlns:p14="http://schemas.microsoft.com/office/powerpoint/2010/main" val="39579834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Discretionarily closed records</a:t>
            </a:r>
            <a:endParaRPr lang="en-US" dirty="0"/>
          </a:p>
        </p:txBody>
      </p:sp>
      <p:sp>
        <p:nvSpPr>
          <p:cNvPr id="3" name="Content Placeholder 2"/>
          <p:cNvSpPr>
            <a:spLocks noGrp="1"/>
          </p:cNvSpPr>
          <p:nvPr>
            <p:ph idx="1"/>
          </p:nvPr>
        </p:nvSpPr>
        <p:spPr/>
        <p:txBody>
          <a:bodyPr>
            <a:normAutofit/>
          </a:bodyPr>
          <a:lstStyle/>
          <a:p>
            <a:r>
              <a:rPr lang="en-US" dirty="0" smtClean="0"/>
              <a:t>According to the attorney general, these 55 categories fall into three general policy reasons:</a:t>
            </a:r>
          </a:p>
          <a:p>
            <a:pPr marL="617220" lvl="1" indent="-342900">
              <a:buFont typeface="+mj-lt"/>
              <a:buAutoNum type="arabicPeriod"/>
            </a:pPr>
            <a:r>
              <a:rPr lang="en-US" dirty="0" smtClean="0"/>
              <a:t>Personal privacy</a:t>
            </a:r>
          </a:p>
          <a:p>
            <a:pPr lvl="2"/>
            <a:r>
              <a:rPr lang="en-US" dirty="0" smtClean="0"/>
              <a:t>E.g. medical, psychiatric, psychological, alcohol or drug treatment records K.S.A. 45-221(a)(3)</a:t>
            </a:r>
          </a:p>
          <a:p>
            <a:pPr lvl="2"/>
            <a:r>
              <a:rPr lang="en-US" dirty="0" smtClean="0"/>
              <a:t>Personnel records, performance records, or individually identifiable records </a:t>
            </a:r>
            <a:r>
              <a:rPr lang="en-US" dirty="0"/>
              <a:t>K.S.A. 45-221(a</a:t>
            </a:r>
            <a:r>
              <a:rPr lang="en-US" dirty="0" smtClean="0"/>
              <a:t>)(4)</a:t>
            </a:r>
          </a:p>
          <a:p>
            <a:pPr lvl="3"/>
            <a:r>
              <a:rPr lang="en-US" dirty="0" smtClean="0"/>
              <a:t>Can close home addresses of employees.</a:t>
            </a:r>
          </a:p>
          <a:p>
            <a:pPr lvl="3"/>
            <a:r>
              <a:rPr lang="en-US" dirty="0" smtClean="0"/>
              <a:t>But must make available salary information, names, positions, and lengths of service of officers and employees.</a:t>
            </a:r>
          </a:p>
          <a:p>
            <a:pPr lvl="2"/>
            <a:r>
              <a:rPr lang="en-US" dirty="0" smtClean="0"/>
              <a:t>Letters of recommendation pertaining to an individual, unless those letters relate to the appointment of an individual to fill a vacancy in an elected office. K.S.A. 45-221(a)(6)</a:t>
            </a:r>
          </a:p>
          <a:p>
            <a:pPr lvl="2"/>
            <a:r>
              <a:rPr lang="en-US" dirty="0" smtClean="0"/>
              <a:t>Library and museum materials if they come from private donation. </a:t>
            </a:r>
            <a:r>
              <a:rPr lang="en-US" dirty="0"/>
              <a:t>K.S.A. 45-221(a</a:t>
            </a:r>
            <a:r>
              <a:rPr lang="en-US" dirty="0" smtClean="0"/>
              <a:t>)(23)</a:t>
            </a:r>
          </a:p>
          <a:p>
            <a:pPr lvl="2"/>
            <a:r>
              <a:rPr lang="en-US" dirty="0" smtClean="0"/>
              <a:t>Records that would disclose name, home address, email address, phone number or other contact info for concealed carry licensees or applicants. </a:t>
            </a:r>
            <a:r>
              <a:rPr lang="en-US" dirty="0"/>
              <a:t>K.S.A. 45-221(a</a:t>
            </a:r>
            <a:r>
              <a:rPr lang="en-US" dirty="0" smtClean="0"/>
              <a:t>)(53)</a:t>
            </a:r>
            <a:endParaRPr lang="en-US" dirty="0"/>
          </a:p>
          <a:p>
            <a:pPr lvl="2"/>
            <a:endParaRPr lang="en-US" dirty="0"/>
          </a:p>
          <a:p>
            <a:pPr lvl="2"/>
            <a:endParaRPr lang="en-US" dirty="0"/>
          </a:p>
        </p:txBody>
      </p:sp>
    </p:spTree>
    <p:extLst>
      <p:ext uri="{BB962C8B-B14F-4D97-AF65-F5344CB8AC3E}">
        <p14:creationId xmlns:p14="http://schemas.microsoft.com/office/powerpoint/2010/main" val="35285953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Discretionarily closed records</a:t>
            </a:r>
            <a:endParaRPr lang="en-US" dirty="0"/>
          </a:p>
        </p:txBody>
      </p:sp>
      <p:sp>
        <p:nvSpPr>
          <p:cNvPr id="3" name="Content Placeholder 2"/>
          <p:cNvSpPr>
            <a:spLocks noGrp="1"/>
          </p:cNvSpPr>
          <p:nvPr>
            <p:ph idx="1"/>
          </p:nvPr>
        </p:nvSpPr>
        <p:spPr/>
        <p:txBody>
          <a:bodyPr>
            <a:normAutofit/>
          </a:bodyPr>
          <a:lstStyle/>
          <a:p>
            <a:pPr marL="617220" lvl="1" indent="-342900">
              <a:buFont typeface="+mj-lt"/>
              <a:buAutoNum type="arabicPeriod"/>
            </a:pPr>
            <a:r>
              <a:rPr lang="en-US" dirty="0" smtClean="0"/>
              <a:t>Personal privacy (continued)</a:t>
            </a:r>
          </a:p>
          <a:p>
            <a:pPr lvl="2"/>
            <a:r>
              <a:rPr lang="en-US" dirty="0" smtClean="0"/>
              <a:t>Public records containing information of a personal nature when public disclosure would constitute a clearly unwarranted invasion of personal privacy. K.S.A. 45-221(a)(30)</a:t>
            </a:r>
          </a:p>
          <a:p>
            <a:pPr lvl="3"/>
            <a:r>
              <a:rPr lang="en-US" dirty="0" smtClean="0"/>
              <a:t>“‘Clearly </a:t>
            </a:r>
            <a:r>
              <a:rPr lang="en-US" dirty="0"/>
              <a:t>unwarranted invasion of personal </a:t>
            </a:r>
            <a:r>
              <a:rPr lang="en-US" dirty="0" smtClean="0"/>
              <a:t>privacy’ </a:t>
            </a:r>
            <a:r>
              <a:rPr lang="en-US" dirty="0"/>
              <a:t>means revealing information that would be highly offensive to a reasonable person, including information that may pose a risk to a person or property and is not of legitimate concern to the public</a:t>
            </a:r>
            <a:r>
              <a:rPr lang="en-US" dirty="0" smtClean="0"/>
              <a:t>.” K.S.A. 45-217(b)</a:t>
            </a:r>
          </a:p>
          <a:p>
            <a:pPr lvl="3"/>
            <a:r>
              <a:rPr lang="en-US" dirty="0" smtClean="0"/>
              <a:t>E.g. birthdates, mother’s maiden names, and social security numbers may be redacted. </a:t>
            </a:r>
            <a:r>
              <a:rPr lang="en-US" i="1" dirty="0" smtClean="0"/>
              <a:t>See</a:t>
            </a:r>
            <a:r>
              <a:rPr lang="en-US" dirty="0" smtClean="0"/>
              <a:t> </a:t>
            </a:r>
            <a:r>
              <a:rPr lang="en-US" i="1" dirty="0"/>
              <a:t>Data Tree, LLC v. Meek</a:t>
            </a:r>
            <a:r>
              <a:rPr lang="en-US" dirty="0"/>
              <a:t>, 279 Kan. </a:t>
            </a:r>
            <a:r>
              <a:rPr lang="en-US" dirty="0" smtClean="0"/>
              <a:t>445, </a:t>
            </a:r>
            <a:r>
              <a:rPr lang="en-US" dirty="0"/>
              <a:t>109 P.3d </a:t>
            </a:r>
            <a:r>
              <a:rPr lang="en-US" dirty="0" smtClean="0"/>
              <a:t>1226 </a:t>
            </a:r>
            <a:r>
              <a:rPr lang="en-US" dirty="0"/>
              <a:t>(2005</a:t>
            </a:r>
            <a:r>
              <a:rPr lang="en-US" dirty="0" smtClean="0"/>
              <a:t>)</a:t>
            </a:r>
          </a:p>
          <a:p>
            <a:pPr lvl="2"/>
            <a:r>
              <a:rPr lang="en-US" dirty="0" smtClean="0"/>
              <a:t>Information received from military discharge papers (DD-214). But such papers shall be disclosed to: the military </a:t>
            </a:r>
            <a:r>
              <a:rPr lang="en-US" dirty="0" err="1" smtClean="0"/>
              <a:t>dischargee</a:t>
            </a:r>
            <a:r>
              <a:rPr lang="en-US" dirty="0"/>
              <a:t>;</a:t>
            </a:r>
            <a:r>
              <a:rPr lang="en-US" dirty="0" smtClean="0"/>
              <a:t> the </a:t>
            </a:r>
            <a:r>
              <a:rPr lang="en-US" dirty="0" err="1" smtClean="0"/>
              <a:t>dischargee’s</a:t>
            </a:r>
            <a:r>
              <a:rPr lang="en-US" dirty="0" smtClean="0"/>
              <a:t> immediate family, heirs, agents, assigns, and lineal descendants; to a licensed funeral director who has custody of the body; when required by a department or agency of the state or federal government or political subdivision; when the form is required to perfect a claim of military service, honorable discharge, or a claim of a dependent of the </a:t>
            </a:r>
            <a:r>
              <a:rPr lang="en-US" dirty="0" err="1" smtClean="0"/>
              <a:t>dischargee</a:t>
            </a:r>
            <a:r>
              <a:rPr lang="en-US" dirty="0" smtClean="0"/>
              <a:t>; or </a:t>
            </a:r>
            <a:r>
              <a:rPr lang="en-US" dirty="0"/>
              <a:t>u</a:t>
            </a:r>
            <a:r>
              <a:rPr lang="en-US" dirty="0" smtClean="0"/>
              <a:t>pon written approval of the commissioner of veteran’s affairs, to a person conducting research. K.S.A. 45-221(a)(46).</a:t>
            </a:r>
            <a:endParaRPr lang="en-US" dirty="0"/>
          </a:p>
        </p:txBody>
      </p:sp>
    </p:spTree>
    <p:extLst>
      <p:ext uri="{BB962C8B-B14F-4D97-AF65-F5344CB8AC3E}">
        <p14:creationId xmlns:p14="http://schemas.microsoft.com/office/powerpoint/2010/main" val="8418378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Discretionarily closed records</a:t>
            </a:r>
            <a:endParaRPr lang="en-US" dirty="0"/>
          </a:p>
        </p:txBody>
      </p:sp>
      <p:sp>
        <p:nvSpPr>
          <p:cNvPr id="3" name="Content Placeholder 2"/>
          <p:cNvSpPr>
            <a:spLocks noGrp="1"/>
          </p:cNvSpPr>
          <p:nvPr>
            <p:ph idx="1"/>
          </p:nvPr>
        </p:nvSpPr>
        <p:spPr/>
        <p:txBody>
          <a:bodyPr>
            <a:normAutofit fontScale="85000" lnSpcReduction="20000"/>
          </a:bodyPr>
          <a:lstStyle/>
          <a:p>
            <a:pPr marL="891540" lvl="2" indent="-342900">
              <a:buFont typeface="+mj-lt"/>
              <a:buAutoNum type="arabicPeriod" startAt="2"/>
            </a:pPr>
            <a:endParaRPr lang="en-US" dirty="0" smtClean="0"/>
          </a:p>
          <a:p>
            <a:pPr marL="617220" lvl="1" indent="-342900">
              <a:buFont typeface="+mj-lt"/>
              <a:buAutoNum type="arabicPeriod" startAt="2"/>
            </a:pPr>
            <a:r>
              <a:rPr lang="en-US" sz="1900" dirty="0" smtClean="0"/>
              <a:t>Safety / security</a:t>
            </a:r>
          </a:p>
          <a:p>
            <a:pPr lvl="2"/>
            <a:r>
              <a:rPr lang="en-US" dirty="0" smtClean="0"/>
              <a:t>Info that reveals the identity of an undercover agent</a:t>
            </a:r>
          </a:p>
          <a:p>
            <a:pPr lvl="2"/>
            <a:r>
              <a:rPr lang="en-US" dirty="0" smtClean="0"/>
              <a:t>Criminal investigation records</a:t>
            </a:r>
          </a:p>
          <a:p>
            <a:pPr lvl="2"/>
            <a:r>
              <a:rPr lang="en-US" dirty="0" smtClean="0"/>
              <a:t>Software programs for electronic data processing and documentation thereof. K.S.A. 45-221(a)(16)</a:t>
            </a:r>
          </a:p>
          <a:p>
            <a:pPr lvl="3"/>
            <a:r>
              <a:rPr lang="en-US" dirty="0" smtClean="0"/>
              <a:t>But public agency must maintain a register open to the public that describes: </a:t>
            </a:r>
            <a:r>
              <a:rPr lang="en-US" dirty="0"/>
              <a:t>The information which the agency maintains on computer facilities; </a:t>
            </a:r>
            <a:r>
              <a:rPr lang="en-US" dirty="0" smtClean="0"/>
              <a:t>and </a:t>
            </a:r>
            <a:r>
              <a:rPr lang="en-US" dirty="0"/>
              <a:t>the form in which the information can be made available using existing computer programs</a:t>
            </a:r>
            <a:r>
              <a:rPr lang="en-US" dirty="0" smtClean="0"/>
              <a:t>.</a:t>
            </a:r>
          </a:p>
          <a:p>
            <a:pPr lvl="2"/>
            <a:r>
              <a:rPr lang="en-US" dirty="0" smtClean="0"/>
              <a:t>Records concerning emergency and security procedures.</a:t>
            </a:r>
          </a:p>
          <a:p>
            <a:pPr lvl="2"/>
            <a:r>
              <a:rPr lang="en-US" dirty="0" smtClean="0"/>
              <a:t>Information that would reveal the location of a shelter or </a:t>
            </a:r>
            <a:r>
              <a:rPr lang="en-US" dirty="0" err="1" smtClean="0"/>
              <a:t>safehouse</a:t>
            </a:r>
            <a:r>
              <a:rPr lang="en-US" dirty="0" smtClean="0"/>
              <a:t> where persons are provided protection from abuse; or name, address, location or other contact info of alleged victims of stalking, domestic violence or sexual assault. K.S.A. 45-221(a)(47)</a:t>
            </a:r>
          </a:p>
          <a:p>
            <a:pPr lvl="2"/>
            <a:r>
              <a:rPr lang="en-US" dirty="0" smtClean="0"/>
              <a:t>Records of public agency on public website searchable by keyword search that identify home address or home ownership of federal judge, supreme court justice, appellate judge, district, magistrate or municipal judge, U.S. attorney, assistant and special assistant U.S. attorneys, the attorney general, assistants and special assistants, county and district attorneys and their assistant attorneys, city attorneys and their assistant attorneys. K.S.A. 45-221(a)(52).</a:t>
            </a:r>
          </a:p>
          <a:p>
            <a:pPr lvl="3"/>
            <a:r>
              <a:rPr lang="en-US" dirty="0" smtClean="0"/>
              <a:t>The above individual should file a request with the public agency to restrict this information on the public website. If the request is filed, the public agency MUST restrict access to the person’s identifying information within 10 days. The restriction expires after 5 years, but a new request for restriction can be filed at any time.</a:t>
            </a:r>
          </a:p>
        </p:txBody>
      </p:sp>
    </p:spTree>
    <p:extLst>
      <p:ext uri="{BB962C8B-B14F-4D97-AF65-F5344CB8AC3E}">
        <p14:creationId xmlns:p14="http://schemas.microsoft.com/office/powerpoint/2010/main" val="4632347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Discretionarily closed records</a:t>
            </a:r>
            <a:endParaRPr lang="en-US" dirty="0"/>
          </a:p>
        </p:txBody>
      </p:sp>
      <p:sp>
        <p:nvSpPr>
          <p:cNvPr id="3" name="Content Placeholder 2"/>
          <p:cNvSpPr>
            <a:spLocks noGrp="1"/>
          </p:cNvSpPr>
          <p:nvPr>
            <p:ph idx="1"/>
          </p:nvPr>
        </p:nvSpPr>
        <p:spPr/>
        <p:txBody>
          <a:bodyPr>
            <a:normAutofit lnSpcReduction="10000"/>
          </a:bodyPr>
          <a:lstStyle/>
          <a:p>
            <a:pPr marL="274320" lvl="1" indent="0">
              <a:buNone/>
            </a:pPr>
            <a:endParaRPr lang="en-US" dirty="0" smtClean="0"/>
          </a:p>
          <a:p>
            <a:pPr marL="617220" lvl="1" indent="-342900">
              <a:buFont typeface="+mj-lt"/>
              <a:buAutoNum type="arabicPeriod" startAt="3"/>
            </a:pPr>
            <a:r>
              <a:rPr lang="en-US" dirty="0" smtClean="0"/>
              <a:t>Internal communications while policies are developed or administrative procedures are underway</a:t>
            </a:r>
          </a:p>
          <a:p>
            <a:pPr lvl="2"/>
            <a:r>
              <a:rPr lang="en-US" dirty="0" smtClean="0"/>
              <a:t>Records which are privileged under the rules of evidence, unless the holder of the privilege consents to disclosure. K.S.A. 45-221(a)(2). Would include attorney work-product K.S.A. 45-221(a)(25) or attorney client privilege.</a:t>
            </a:r>
          </a:p>
          <a:p>
            <a:pPr lvl="2"/>
            <a:r>
              <a:rPr lang="en-US" dirty="0" smtClean="0"/>
              <a:t>Records of agencies involved in administrative adjudication or civil litigation compiled in the process of detecting or investigation violations. K.S.A. 45-221(a)(11)</a:t>
            </a:r>
          </a:p>
          <a:p>
            <a:pPr lvl="2"/>
            <a:r>
              <a:rPr lang="en-US" dirty="0" smtClean="0"/>
              <a:t>Correspondence between public agency and private individual. K.S.A. 45-221(a)(14)</a:t>
            </a:r>
          </a:p>
          <a:p>
            <a:pPr lvl="2"/>
            <a:r>
              <a:rPr lang="en-US" dirty="0"/>
              <a:t>Notes, preliminary drafts, research data in the process of analysis, unfunded grant proposals, memoranda, recommendations or other records in which opinions are expressed or policies or actions are </a:t>
            </a:r>
            <a:r>
              <a:rPr lang="en-US" dirty="0" smtClean="0"/>
              <a:t>proposed. K.S.A. 45-221(a)(20)</a:t>
            </a:r>
          </a:p>
          <a:p>
            <a:pPr lvl="2"/>
            <a:r>
              <a:rPr lang="en-US" dirty="0" smtClean="0"/>
              <a:t>Exemptions related to competitive bidding (specifications, closed bids, financial qualifications of contractor)</a:t>
            </a:r>
          </a:p>
          <a:p>
            <a:pPr lvl="2"/>
            <a:r>
              <a:rPr lang="en-US" dirty="0" smtClean="0"/>
              <a:t>Records concerning prospective location of a business or industry where no previous disclosure has been made.</a:t>
            </a:r>
          </a:p>
          <a:p>
            <a:pPr marL="891540" lvl="2" indent="-342900">
              <a:buFont typeface="+mj-lt"/>
              <a:buAutoNum type="arabicPeriod" startAt="3"/>
            </a:pPr>
            <a:endParaRPr lang="en-US" dirty="0"/>
          </a:p>
        </p:txBody>
      </p:sp>
    </p:spTree>
    <p:extLst>
      <p:ext uri="{BB962C8B-B14F-4D97-AF65-F5344CB8AC3E}">
        <p14:creationId xmlns:p14="http://schemas.microsoft.com/office/powerpoint/2010/main" val="21725328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Discretionarily closed records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K.S.A. 45-221(e) This statute shall not be construed to exempt disclosure of statistical info not descriptive of any identifiable person. </a:t>
            </a:r>
          </a:p>
          <a:p>
            <a:r>
              <a:rPr lang="en-US" dirty="0" smtClean="0"/>
              <a:t>K.S.A. 45-221(f) Notwithstanding the list of (currently 55) exemptions, any public record that has been in existence for over 70 years is open for inspection unless specifically prohibited by state or federal law.</a:t>
            </a:r>
          </a:p>
          <a:p>
            <a:r>
              <a:rPr lang="en-US" dirty="0" smtClean="0"/>
              <a:t>Redactions:</a:t>
            </a:r>
          </a:p>
          <a:p>
            <a:pPr lvl="1"/>
            <a:r>
              <a:rPr lang="en-US" dirty="0" smtClean="0"/>
              <a:t>K.S.A. 45-221(d) “If </a:t>
            </a:r>
            <a:r>
              <a:rPr lang="en-US" dirty="0"/>
              <a:t>a public record contains material which is not subject to disclosure pursuant to this act, </a:t>
            </a:r>
            <a:r>
              <a:rPr lang="en-US" b="1" i="1" dirty="0"/>
              <a:t>the public agency shall separate or delete such material and make available to the requester that material in the public record which is subject to disclosure pursuant to this act</a:t>
            </a:r>
            <a:r>
              <a:rPr lang="en-US" dirty="0"/>
              <a:t>. If a public record is not subject to disclosure because it pertains to an identifiable individual, the public agency shall delete the identifying portions of the record and make available to the requester any remaining portions which are subject to disclosure pursuant to this act, unless the request is for a record pertaining to a specific individual or to such a limited group of individuals that the individuals' identities are reasonably ascertainable, the public agency shall not be required to disclose those portions of the record which pertain to such individual or individuals</a:t>
            </a:r>
            <a:r>
              <a:rPr lang="en-US" dirty="0" smtClean="0"/>
              <a:t>.”</a:t>
            </a:r>
            <a:endParaRPr lang="en-US" dirty="0"/>
          </a:p>
        </p:txBody>
      </p:sp>
    </p:spTree>
    <p:extLst>
      <p:ext uri="{BB962C8B-B14F-4D97-AF65-F5344CB8AC3E}">
        <p14:creationId xmlns:p14="http://schemas.microsoft.com/office/powerpoint/2010/main" val="12471561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Mandatorily closed records</a:t>
            </a:r>
            <a:endParaRPr lang="en-US" dirty="0"/>
          </a:p>
        </p:txBody>
      </p:sp>
      <p:sp>
        <p:nvSpPr>
          <p:cNvPr id="3" name="Content Placeholder 2"/>
          <p:cNvSpPr>
            <a:spLocks noGrp="1"/>
          </p:cNvSpPr>
          <p:nvPr>
            <p:ph idx="1"/>
          </p:nvPr>
        </p:nvSpPr>
        <p:spPr/>
        <p:txBody>
          <a:bodyPr/>
          <a:lstStyle/>
          <a:p>
            <a:r>
              <a:rPr lang="en-US" dirty="0" smtClean="0"/>
              <a:t>These are records that are mandatorily closed by federal law, state statute or Supreme Court Rule. The records custodian has no choice: she or he cannot provide copies or access to these records.</a:t>
            </a:r>
          </a:p>
          <a:p>
            <a:pPr lvl="1"/>
            <a:r>
              <a:rPr lang="en-US" dirty="0" smtClean="0"/>
              <a:t>Key is to be familiar with the laws that deal with the types of records in your possession.</a:t>
            </a:r>
          </a:p>
          <a:p>
            <a:pPr lvl="1"/>
            <a:r>
              <a:rPr lang="en-US" dirty="0" smtClean="0"/>
              <a:t>If a KORA request is denied, and the requester asks for a basis for the reason for denial, the records custodian will have to provide written citation of the law or laws being relied upon. K.S.A. 45-218(d).</a:t>
            </a:r>
          </a:p>
          <a:p>
            <a:r>
              <a:rPr lang="en-US" dirty="0" smtClean="0"/>
              <a:t>There are over 300 state and federal statutes that address mandatorily closed records.</a:t>
            </a:r>
          </a:p>
          <a:p>
            <a:pPr lvl="1"/>
            <a:r>
              <a:rPr lang="en-US" dirty="0" smtClean="0"/>
              <a:t>Fortunately, most are not the types of records kept by the register of deeds!</a:t>
            </a:r>
            <a:endParaRPr lang="en-US" dirty="0"/>
          </a:p>
        </p:txBody>
      </p:sp>
    </p:spTree>
    <p:extLst>
      <p:ext uri="{BB962C8B-B14F-4D97-AF65-F5344CB8AC3E}">
        <p14:creationId xmlns:p14="http://schemas.microsoft.com/office/powerpoint/2010/main" val="15476117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Mandatorily closed records</a:t>
            </a:r>
            <a:endParaRPr lang="en-US" dirty="0"/>
          </a:p>
        </p:txBody>
      </p:sp>
      <p:sp>
        <p:nvSpPr>
          <p:cNvPr id="3" name="Content Placeholder 2"/>
          <p:cNvSpPr>
            <a:spLocks noGrp="1"/>
          </p:cNvSpPr>
          <p:nvPr>
            <p:ph idx="1"/>
          </p:nvPr>
        </p:nvSpPr>
        <p:spPr/>
        <p:txBody>
          <a:bodyPr/>
          <a:lstStyle/>
          <a:p>
            <a:r>
              <a:rPr lang="en-US" dirty="0" smtClean="0"/>
              <a:t>Some Examples include:</a:t>
            </a:r>
          </a:p>
          <a:p>
            <a:pPr lvl="1"/>
            <a:r>
              <a:rPr lang="en-US" dirty="0" smtClean="0"/>
              <a:t>Child in Need of Care records</a:t>
            </a:r>
          </a:p>
          <a:p>
            <a:pPr lvl="1"/>
            <a:r>
              <a:rPr lang="en-US" dirty="0" smtClean="0"/>
              <a:t>Adoption Records</a:t>
            </a:r>
          </a:p>
          <a:p>
            <a:pPr lvl="1"/>
            <a:r>
              <a:rPr lang="en-US" dirty="0" smtClean="0"/>
              <a:t>Juvenile Court Records</a:t>
            </a:r>
          </a:p>
          <a:p>
            <a:pPr lvl="1"/>
            <a:r>
              <a:rPr lang="en-US" dirty="0" smtClean="0"/>
              <a:t>Criminal history record information in possession of law enforcement agency</a:t>
            </a:r>
          </a:p>
          <a:p>
            <a:pPr lvl="1"/>
            <a:r>
              <a:rPr lang="en-US" dirty="0" smtClean="0"/>
              <a:t>Unexecuted search and arrest warrants</a:t>
            </a:r>
          </a:p>
          <a:p>
            <a:pPr lvl="1"/>
            <a:r>
              <a:rPr lang="en-US" dirty="0" smtClean="0"/>
              <a:t>Grand jury proceedings</a:t>
            </a:r>
          </a:p>
          <a:p>
            <a:pPr lvl="1"/>
            <a:r>
              <a:rPr lang="en-US" dirty="0" smtClean="0"/>
              <a:t>Racing commission criminal background checks</a:t>
            </a:r>
          </a:p>
          <a:p>
            <a:pPr lvl="1"/>
            <a:r>
              <a:rPr lang="en-US" dirty="0" smtClean="0"/>
              <a:t>Mentally ill persons’ commitment and treatment records</a:t>
            </a:r>
          </a:p>
          <a:p>
            <a:pPr lvl="1"/>
            <a:r>
              <a:rPr lang="en-US" dirty="0" smtClean="0"/>
              <a:t>Ballots</a:t>
            </a:r>
          </a:p>
          <a:p>
            <a:pPr lvl="1"/>
            <a:r>
              <a:rPr lang="en-US" dirty="0" smtClean="0"/>
              <a:t>Income tax reports and returns</a:t>
            </a:r>
          </a:p>
          <a:p>
            <a:pPr lvl="1"/>
            <a:r>
              <a:rPr lang="en-US" dirty="0" smtClean="0"/>
              <a:t>Reports of contagious disease</a:t>
            </a:r>
            <a:endParaRPr lang="en-US" dirty="0"/>
          </a:p>
        </p:txBody>
      </p:sp>
    </p:spTree>
    <p:extLst>
      <p:ext uri="{BB962C8B-B14F-4D97-AF65-F5344CB8AC3E}">
        <p14:creationId xmlns:p14="http://schemas.microsoft.com/office/powerpoint/2010/main" val="13648547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Mandatorily closed records</a:t>
            </a:r>
            <a:endParaRPr lang="en-US" dirty="0"/>
          </a:p>
        </p:txBody>
      </p:sp>
      <p:sp>
        <p:nvSpPr>
          <p:cNvPr id="3" name="Content Placeholder 2"/>
          <p:cNvSpPr>
            <a:spLocks noGrp="1"/>
          </p:cNvSpPr>
          <p:nvPr>
            <p:ph idx="1"/>
          </p:nvPr>
        </p:nvSpPr>
        <p:spPr/>
        <p:txBody>
          <a:bodyPr/>
          <a:lstStyle/>
          <a:p>
            <a:r>
              <a:rPr lang="en-US" dirty="0" smtClean="0"/>
              <a:t>Those statutes that affect the register of deeds:</a:t>
            </a:r>
          </a:p>
          <a:p>
            <a:pPr lvl="1"/>
            <a:r>
              <a:rPr lang="en-US" dirty="0" smtClean="0"/>
              <a:t>Social </a:t>
            </a:r>
            <a:r>
              <a:rPr lang="en-US" dirty="0"/>
              <a:t>S</a:t>
            </a:r>
            <a:r>
              <a:rPr lang="en-US" dirty="0" smtClean="0"/>
              <a:t>ecurity Numbers</a:t>
            </a:r>
          </a:p>
          <a:p>
            <a:pPr lvl="2"/>
            <a:r>
              <a:rPr lang="en-US" dirty="0" smtClean="0"/>
              <a:t>UNLESS the Social Security Number is listed on a document recorded in the official of the register of deeds. K.S.A. 75-3520</a:t>
            </a:r>
          </a:p>
          <a:p>
            <a:pPr lvl="2"/>
            <a:r>
              <a:rPr lang="en-US" dirty="0" smtClean="0"/>
              <a:t>A register of deeds may provide documents that list social security numbers in response to a KORA request, but has the discretion to redact social security numbers. K.S.A. 45-221(a)(30)</a:t>
            </a:r>
          </a:p>
          <a:p>
            <a:pPr lvl="1"/>
            <a:r>
              <a:rPr lang="en-US" dirty="0" smtClean="0"/>
              <a:t>Real estate sales validation questionnaires. K.S.A. 79-1437f; K.S.A. 45-229(</a:t>
            </a:r>
            <a:r>
              <a:rPr lang="en-US" dirty="0" err="1" smtClean="0"/>
              <a:t>i</a:t>
            </a:r>
            <a:r>
              <a:rPr lang="en-US" dirty="0" smtClean="0"/>
              <a:t>)(1)</a:t>
            </a:r>
          </a:p>
          <a:p>
            <a:pPr lvl="2"/>
            <a:r>
              <a:rPr lang="en-US" dirty="0" smtClean="0"/>
              <a:t>Questionnaires only available to certain people for certain purposes:</a:t>
            </a:r>
          </a:p>
          <a:p>
            <a:pPr lvl="3"/>
            <a:r>
              <a:rPr lang="en-US" dirty="0" smtClean="0"/>
              <a:t>County officials assisting PVD; property owner prosecuting appeal, but access is limited in these cases; county appraisers for appraisals; licensed or certified appraisers for appraisals; financial institutions conduction appraisals and evaluations required by federal and state regulators; county appraisers and BOTA for appeals; board of county commissioners for statutorily prescribed duties; director of PVD for statutorily prescribed duties; persons licensed pursuant to real estate brokers’ and salespersons’ act for statutorily prescribed duties and providing information on market value. See K.S.A. 79-1437f</a:t>
            </a:r>
          </a:p>
          <a:p>
            <a:pPr lvl="1"/>
            <a:endParaRPr lang="en-US" dirty="0"/>
          </a:p>
        </p:txBody>
      </p:sp>
    </p:spTree>
    <p:extLst>
      <p:ext uri="{BB962C8B-B14F-4D97-AF65-F5344CB8AC3E}">
        <p14:creationId xmlns:p14="http://schemas.microsoft.com/office/powerpoint/2010/main" val="10389207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Enforcement of kora</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1840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Virtually all records within the Office of the register of deeds are “public records”</a:t>
            </a:r>
            <a:endParaRPr lang="en-US" dirty="0"/>
          </a:p>
        </p:txBody>
      </p:sp>
      <p:sp>
        <p:nvSpPr>
          <p:cNvPr id="3" name="Content Placeholder 2"/>
          <p:cNvSpPr>
            <a:spLocks noGrp="1"/>
          </p:cNvSpPr>
          <p:nvPr>
            <p:ph idx="1"/>
          </p:nvPr>
        </p:nvSpPr>
        <p:spPr>
          <a:xfrm>
            <a:off x="1069848" y="2222764"/>
            <a:ext cx="10058400" cy="4050792"/>
          </a:xfrm>
        </p:spPr>
        <p:txBody>
          <a:bodyPr>
            <a:normAutofit fontScale="85000" lnSpcReduction="10000"/>
          </a:bodyPr>
          <a:lstStyle/>
          <a:p>
            <a:r>
              <a:rPr lang="en-US" dirty="0" smtClean="0"/>
              <a:t>K.S.A. 45-217(g) = if it’s recorded, filed, or created by the register of deeds (e.g. indexes) it’s a public record.</a:t>
            </a:r>
            <a:endParaRPr lang="en-US" dirty="0"/>
          </a:p>
          <a:p>
            <a:r>
              <a:rPr lang="en-US" dirty="0"/>
              <a:t>(1) </a:t>
            </a:r>
            <a:r>
              <a:rPr lang="en-US" b="1" dirty="0"/>
              <a:t>"Public record" means any recorded information, regardless of form or characteristics, which is made, maintained or kept by or is in the possession of any public agency </a:t>
            </a:r>
            <a:r>
              <a:rPr lang="en-US" dirty="0"/>
              <a:t>including, but not limited to, an agreement in settlement of litigation involving the Kansas public employees retirement system and the investment of moneys of the fund. </a:t>
            </a:r>
          </a:p>
          <a:p>
            <a:r>
              <a:rPr lang="en-US" dirty="0"/>
              <a:t>(2) "Public record" shall not include records which are owned by a private person or entity and are not related to functions, activities, programs or operations funded by public funds or records which are made, maintained or kept by an individual who is a member of the legislature or of the governing body of any political or taxing subdivision of the state. </a:t>
            </a:r>
          </a:p>
          <a:p>
            <a:r>
              <a:rPr lang="en-US" dirty="0"/>
              <a:t>(3) "Public record" shall not include records of employers related to the employer's individually identifiable contributions made on behalf of employees for workers compensation, social security, unemployment insurance or retirement. The provisions of this subsection shall not apply to records of employers of lump-sum payments for contributions as described in this subsection paid for any group, division or section of an agency. </a:t>
            </a:r>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26605009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normAutofit lnSpcReduction="10000"/>
          </a:bodyPr>
          <a:lstStyle/>
          <a:p>
            <a:r>
              <a:rPr lang="en-US" dirty="0" smtClean="0"/>
              <a:t>Enforcement action can be brought by any person, attorney general, county/district attorney. K.S.A. 45-222(a)</a:t>
            </a:r>
          </a:p>
          <a:p>
            <a:r>
              <a:rPr lang="en-US" dirty="0" smtClean="0"/>
              <a:t>Court will review the record </a:t>
            </a:r>
            <a:r>
              <a:rPr lang="en-US" i="1" dirty="0" smtClean="0"/>
              <a:t>de novo </a:t>
            </a:r>
            <a:r>
              <a:rPr lang="en-US" dirty="0" smtClean="0"/>
              <a:t>(not rely on agency interpretations), and may review records </a:t>
            </a:r>
            <a:r>
              <a:rPr lang="en-US" i="1" dirty="0" smtClean="0"/>
              <a:t>in camera</a:t>
            </a:r>
            <a:r>
              <a:rPr lang="en-US" dirty="0" smtClean="0"/>
              <a:t>. K.S.A. 45-222(b)</a:t>
            </a:r>
          </a:p>
          <a:p>
            <a:r>
              <a:rPr lang="en-US" dirty="0" smtClean="0"/>
              <a:t>Venue is in the district court in the county where the records are located. K.S.A. 45-222(a)</a:t>
            </a:r>
          </a:p>
          <a:p>
            <a:r>
              <a:rPr lang="en-US" dirty="0" smtClean="0"/>
              <a:t>Burden of proof is on the agency claiming the records are exempt from disclosure to show the records are exempt. K.S.A. 45-222(c)</a:t>
            </a:r>
          </a:p>
          <a:p>
            <a:r>
              <a:rPr lang="en-US" dirty="0" smtClean="0"/>
              <a:t>Attorney general or county/district attorney may issue subpoenas, take depositions, examine documents, take testimony under oath, serve interrogatories</a:t>
            </a:r>
          </a:p>
          <a:p>
            <a:r>
              <a:rPr lang="en-US" dirty="0" smtClean="0"/>
              <a:t>Enforcement actions shall be assigned for hearing and trial at the earliest practicable date. K.S.A. 45-222(g)</a:t>
            </a:r>
          </a:p>
        </p:txBody>
      </p:sp>
    </p:spTree>
    <p:extLst>
      <p:ext uri="{BB962C8B-B14F-4D97-AF65-F5344CB8AC3E}">
        <p14:creationId xmlns:p14="http://schemas.microsoft.com/office/powerpoint/2010/main" val="35591129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Penalties and remedies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Court may enforce through order through injunction, mandamus, declaratory judgment or other appropriate remedy. K.S.A. 45-222(a</a:t>
            </a:r>
            <a:r>
              <a:rPr lang="en-US" dirty="0" smtClean="0"/>
              <a:t>)</a:t>
            </a:r>
          </a:p>
          <a:p>
            <a:r>
              <a:rPr lang="en-US" dirty="0" smtClean="0"/>
              <a:t>Court may order defendant to complete KORA training approved by attorney general. K.S.A. 45-222(a)</a:t>
            </a:r>
          </a:p>
          <a:p>
            <a:r>
              <a:rPr lang="en-US" dirty="0" smtClean="0"/>
              <a:t>“</a:t>
            </a:r>
            <a:r>
              <a:rPr lang="en-US" dirty="0"/>
              <a:t>Any public agency subject to this act that </a:t>
            </a:r>
            <a:r>
              <a:rPr lang="en-US" b="1" dirty="0" smtClean="0"/>
              <a:t>knowingly</a:t>
            </a:r>
            <a:r>
              <a:rPr lang="en-US" dirty="0" smtClean="0"/>
              <a:t> </a:t>
            </a:r>
            <a:r>
              <a:rPr lang="en-US" dirty="0"/>
              <a:t>violates any of the provisions of this act or that</a:t>
            </a:r>
            <a:r>
              <a:rPr lang="en-US" b="1" dirty="0"/>
              <a:t> intentionally </a:t>
            </a:r>
            <a:r>
              <a:rPr lang="en-US" dirty="0"/>
              <a:t>fails to furnish information as required by this act shall be liable for the payment of a </a:t>
            </a:r>
            <a:r>
              <a:rPr lang="en-US" b="1" dirty="0"/>
              <a:t>civil penalty </a:t>
            </a:r>
            <a:r>
              <a:rPr lang="en-US" b="1" i="1" dirty="0"/>
              <a:t>in an action brought by the attorney general or a county or district attorney</a:t>
            </a:r>
            <a:r>
              <a:rPr lang="en-US" dirty="0"/>
              <a:t>, in a sum set by the court of not to exceed $500 for each violation</a:t>
            </a:r>
            <a:r>
              <a:rPr lang="en-US" dirty="0" smtClean="0"/>
              <a:t>.” </a:t>
            </a:r>
            <a:r>
              <a:rPr lang="en-US" dirty="0"/>
              <a:t>K.S.A. 45-223(a) </a:t>
            </a:r>
            <a:endParaRPr lang="en-US" dirty="0" smtClean="0"/>
          </a:p>
          <a:p>
            <a:pPr lvl="1"/>
            <a:r>
              <a:rPr lang="en-US" dirty="0" smtClean="0"/>
              <a:t>Civil penalty.</a:t>
            </a:r>
          </a:p>
          <a:p>
            <a:pPr lvl="1"/>
            <a:r>
              <a:rPr lang="en-US" dirty="0" smtClean="0"/>
              <a:t>To be liable for civil penalty, action must be brought by attorney general or county attorney (not a private party)</a:t>
            </a:r>
          </a:p>
          <a:p>
            <a:r>
              <a:rPr lang="en-US" dirty="0" smtClean="0"/>
              <a:t>Court must award attorney fees to private party, (+ reasonable expenses and investigation costs to attorney general or district/county attorney) if a denial of access was not in good faith and without a reasonable basis in fact or law. K.S.A. 45-222(d); 45-222(f)(2)</a:t>
            </a:r>
          </a:p>
          <a:p>
            <a:r>
              <a:rPr lang="en-US" dirty="0" smtClean="0"/>
              <a:t>Court may award attorney general’s, district/county attorney’s reasonable expenses, investigation costs and attorney’s fees in any enforcement action. K.S.A. 45-222(f)(1)</a:t>
            </a:r>
          </a:p>
          <a:p>
            <a:r>
              <a:rPr lang="en-US" dirty="0" smtClean="0"/>
              <a:t>Court must award attorney’s fees to a defendant agency if the enforcement action was not in good faith and without a reasonable basis in fact or law.</a:t>
            </a:r>
          </a:p>
          <a:p>
            <a:pPr lvl="1"/>
            <a:endParaRPr lang="en-US" dirty="0" smtClean="0"/>
          </a:p>
          <a:p>
            <a:pPr marL="274320" lvl="1" indent="0">
              <a:buNone/>
            </a:pPr>
            <a:endParaRPr lang="en-US" dirty="0"/>
          </a:p>
        </p:txBody>
      </p:sp>
    </p:spTree>
    <p:extLst>
      <p:ext uri="{BB962C8B-B14F-4D97-AF65-F5344CB8AC3E}">
        <p14:creationId xmlns:p14="http://schemas.microsoft.com/office/powerpoint/2010/main" val="33328906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Graduated enforcement procedure (effective July 1, 2015)</a:t>
            </a:r>
            <a:endParaRPr lang="en-US" dirty="0"/>
          </a:p>
        </p:txBody>
      </p:sp>
      <p:sp>
        <p:nvSpPr>
          <p:cNvPr id="3" name="Content Placeholder 2"/>
          <p:cNvSpPr>
            <a:spLocks noGrp="1"/>
          </p:cNvSpPr>
          <p:nvPr>
            <p:ph idx="1"/>
          </p:nvPr>
        </p:nvSpPr>
        <p:spPr/>
        <p:txBody>
          <a:bodyPr>
            <a:normAutofit lnSpcReduction="10000"/>
          </a:bodyPr>
          <a:lstStyle/>
          <a:p>
            <a:pPr marL="274320" lvl="1" indent="0">
              <a:buNone/>
            </a:pPr>
            <a:r>
              <a:rPr lang="en-US" sz="2400" dirty="0" smtClean="0"/>
              <a:t>New graduated procedure to encourage resolution of KORA disputes.</a:t>
            </a:r>
          </a:p>
          <a:p>
            <a:pPr lvl="1"/>
            <a:r>
              <a:rPr lang="en-US" dirty="0" smtClean="0"/>
              <a:t>Any person may now submit a complaint form to the attorney general setting forth facts the complaining party believes shows that a public agency has violated KORA. K.S.A. 45-252.</a:t>
            </a:r>
          </a:p>
          <a:p>
            <a:pPr lvl="2"/>
            <a:r>
              <a:rPr lang="en-US" dirty="0" smtClean="0"/>
              <a:t>The statement of facts is made under penalty of perjury.</a:t>
            </a:r>
          </a:p>
          <a:p>
            <a:pPr lvl="2"/>
            <a:r>
              <a:rPr lang="en-US" dirty="0" smtClean="0"/>
              <a:t>Fillable web form on the attorney general’s website.</a:t>
            </a:r>
          </a:p>
          <a:p>
            <a:pPr marL="617220" lvl="1" indent="-342900">
              <a:buFont typeface="+mj-lt"/>
              <a:buAutoNum type="arabicPeriod"/>
            </a:pPr>
            <a:r>
              <a:rPr lang="en-US" dirty="0" smtClean="0"/>
              <a:t>Consent judgment—a public agency and attorney general or county/district attorney can enter a judgment approved by court. Consent Judgment can contain any remedy available under KORA, but cannot include expenses, investigation costs or attorney’s fees. K.S.A. 45-253.</a:t>
            </a:r>
          </a:p>
          <a:p>
            <a:pPr lvl="2"/>
            <a:r>
              <a:rPr lang="en-US" dirty="0" smtClean="0"/>
              <a:t>Judgment is treated as order of court—violating order would be contempt.</a:t>
            </a:r>
          </a:p>
          <a:p>
            <a:pPr lvl="2"/>
            <a:r>
              <a:rPr lang="en-US" dirty="0" smtClean="0"/>
              <a:t>Judgment may include stipulations concerning what records are to be produced, subject to redactions. </a:t>
            </a:r>
          </a:p>
          <a:p>
            <a:pPr marL="548640" lvl="2"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37741959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Graduated enforcement procedure (effective July 1, 2015)</a:t>
            </a:r>
          </a:p>
        </p:txBody>
      </p:sp>
      <p:sp>
        <p:nvSpPr>
          <p:cNvPr id="3" name="Content Placeholder 2"/>
          <p:cNvSpPr>
            <a:spLocks noGrp="1"/>
          </p:cNvSpPr>
          <p:nvPr>
            <p:ph idx="1"/>
          </p:nvPr>
        </p:nvSpPr>
        <p:spPr/>
        <p:txBody>
          <a:bodyPr>
            <a:normAutofit lnSpcReduction="10000"/>
          </a:bodyPr>
          <a:lstStyle/>
          <a:p>
            <a:pPr marL="342900" lvl="1" indent="-342900">
              <a:spcBef>
                <a:spcPts val="1200"/>
              </a:spcBef>
              <a:spcAft>
                <a:spcPts val="0"/>
              </a:spcAft>
              <a:buFont typeface="+mj-lt"/>
              <a:buAutoNum type="arabicPeriod" startAt="2"/>
            </a:pPr>
            <a:r>
              <a:rPr lang="en-US" dirty="0"/>
              <a:t>The attorney general investigates complaints, and if he </a:t>
            </a:r>
            <a:r>
              <a:rPr lang="en-US" dirty="0" smtClean="0"/>
              <a:t>determines </a:t>
            </a:r>
            <a:r>
              <a:rPr lang="en-US" dirty="0"/>
              <a:t>that KORA has been violated by a preponderance of evidence, may either enter consent order or issue a finding of violation to the public agency. K.S.A. </a:t>
            </a:r>
            <a:r>
              <a:rPr lang="en-US" dirty="0" smtClean="0"/>
              <a:t>45-251</a:t>
            </a:r>
          </a:p>
          <a:p>
            <a:pPr marL="617220" lvl="2" indent="-342900">
              <a:spcBef>
                <a:spcPts val="1200"/>
              </a:spcBef>
              <a:spcAft>
                <a:spcPts val="0"/>
              </a:spcAft>
            </a:pPr>
            <a:r>
              <a:rPr lang="en-US" dirty="0" smtClean="0"/>
              <a:t>Consent order or finding of violation is only issued by attorney general (not district/county attorney)</a:t>
            </a:r>
          </a:p>
          <a:p>
            <a:pPr marL="617220" lvl="2" indent="-342900">
              <a:spcBef>
                <a:spcPts val="1200"/>
              </a:spcBef>
              <a:spcAft>
                <a:spcPts val="0"/>
              </a:spcAft>
            </a:pPr>
            <a:r>
              <a:rPr lang="en-US" dirty="0" smtClean="0"/>
              <a:t>Mechanism for out of court settlements</a:t>
            </a:r>
          </a:p>
          <a:p>
            <a:pPr marL="617220" lvl="2" indent="-342900">
              <a:spcBef>
                <a:spcPts val="1200"/>
              </a:spcBef>
              <a:spcAft>
                <a:spcPts val="0"/>
              </a:spcAft>
            </a:pPr>
            <a:r>
              <a:rPr lang="en-US" dirty="0" smtClean="0"/>
              <a:t>Consent order or finding of violation may require:</a:t>
            </a:r>
          </a:p>
          <a:p>
            <a:pPr marL="891540" lvl="3" indent="-342900">
              <a:spcBef>
                <a:spcPts val="1200"/>
              </a:spcBef>
              <a:spcAft>
                <a:spcPts val="0"/>
              </a:spcAft>
            </a:pPr>
            <a:r>
              <a:rPr lang="en-US" dirty="0" smtClean="0"/>
              <a:t>Completion of KORA training approved by attorney general</a:t>
            </a:r>
          </a:p>
          <a:p>
            <a:pPr marL="891540" lvl="3" indent="-342900">
              <a:spcBef>
                <a:spcPts val="1200"/>
              </a:spcBef>
              <a:spcAft>
                <a:spcPts val="0"/>
              </a:spcAft>
            </a:pPr>
            <a:r>
              <a:rPr lang="en-US" dirty="0" smtClean="0"/>
              <a:t>Civil penalty (up to $250 for a consent order or up to $500 for a finding of violation)</a:t>
            </a:r>
          </a:p>
          <a:p>
            <a:pPr marL="891540" lvl="3" indent="-342900">
              <a:spcBef>
                <a:spcPts val="1200"/>
              </a:spcBef>
              <a:spcAft>
                <a:spcPts val="0"/>
              </a:spcAft>
            </a:pPr>
            <a:r>
              <a:rPr lang="en-US" dirty="0" smtClean="0"/>
              <a:t>Submission of proof that any requirements of order or findings have been satisfied.</a:t>
            </a:r>
          </a:p>
          <a:p>
            <a:pPr marL="617220" lvl="2" indent="-342900">
              <a:spcBef>
                <a:spcPts val="1200"/>
              </a:spcBef>
              <a:spcAft>
                <a:spcPts val="0"/>
              </a:spcAft>
            </a:pPr>
            <a:r>
              <a:rPr lang="en-US" dirty="0" smtClean="0"/>
              <a:t>Consent order may set forth agency’s agreement it will comply with KORA and be signed by head of agency</a:t>
            </a:r>
          </a:p>
          <a:p>
            <a:pPr marL="617220" lvl="2" indent="-342900">
              <a:spcBef>
                <a:spcPts val="1200"/>
              </a:spcBef>
              <a:spcAft>
                <a:spcPts val="0"/>
              </a:spcAft>
            </a:pPr>
            <a:r>
              <a:rPr lang="en-US" dirty="0" smtClean="0"/>
              <a:t>Finding of violation may require agency to cease and desist from violation and comply with KORA</a:t>
            </a:r>
          </a:p>
          <a:p>
            <a:pPr marL="891540" lvl="3" indent="-342900">
              <a:spcBef>
                <a:spcPts val="1200"/>
              </a:spcBef>
              <a:spcAft>
                <a:spcPts val="0"/>
              </a:spcAft>
              <a:buFont typeface="+mj-lt"/>
              <a:buAutoNum type="arabicPeriod" startAt="2"/>
            </a:pPr>
            <a:endParaRPr lang="en-US" dirty="0"/>
          </a:p>
          <a:p>
            <a:endParaRPr lang="en-US" dirty="0"/>
          </a:p>
        </p:txBody>
      </p:sp>
    </p:spTree>
    <p:extLst>
      <p:ext uri="{BB962C8B-B14F-4D97-AF65-F5344CB8AC3E}">
        <p14:creationId xmlns:p14="http://schemas.microsoft.com/office/powerpoint/2010/main" val="12422235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Graduated enforcement procedure (effective July 1, 2015)</a:t>
            </a:r>
          </a:p>
        </p:txBody>
      </p:sp>
      <p:sp>
        <p:nvSpPr>
          <p:cNvPr id="3" name="Content Placeholder 2"/>
          <p:cNvSpPr>
            <a:spLocks noGrp="1"/>
          </p:cNvSpPr>
          <p:nvPr>
            <p:ph idx="1"/>
          </p:nvPr>
        </p:nvSpPr>
        <p:spPr/>
        <p:txBody>
          <a:bodyPr>
            <a:normAutofit lnSpcReduction="10000"/>
          </a:bodyPr>
          <a:lstStyle/>
          <a:p>
            <a:pPr marL="342900" lvl="1" indent="-342900">
              <a:spcBef>
                <a:spcPts val="1200"/>
              </a:spcBef>
              <a:spcAft>
                <a:spcPts val="0"/>
              </a:spcAft>
              <a:buFont typeface="+mj-lt"/>
              <a:buAutoNum type="arabicPeriod" startAt="2"/>
            </a:pPr>
            <a:r>
              <a:rPr lang="en-US" dirty="0" smtClean="0"/>
              <a:t>If an agency refuses to comply, the attorney general must demand that the agency comply and then may apply to the district court for an enforcement order. K.S.A. 45-251</a:t>
            </a:r>
          </a:p>
          <a:p>
            <a:pPr marL="617220" lvl="2" indent="-342900">
              <a:spcBef>
                <a:spcPts val="1200"/>
              </a:spcBef>
              <a:spcAft>
                <a:spcPts val="0"/>
              </a:spcAft>
              <a:buFont typeface="+mj-lt"/>
              <a:buAutoNum type="arabicPeriod" startAt="2"/>
            </a:pPr>
            <a:r>
              <a:rPr lang="en-US" dirty="0" smtClean="0"/>
              <a:t>Must be filed in the district court in the county where the violation occurs</a:t>
            </a:r>
          </a:p>
          <a:p>
            <a:pPr marL="617220" lvl="2" indent="-342900">
              <a:spcBef>
                <a:spcPts val="1200"/>
              </a:spcBef>
              <a:spcAft>
                <a:spcPts val="0"/>
              </a:spcAft>
              <a:buFont typeface="+mj-lt"/>
              <a:buAutoNum type="arabicPeriod" startAt="2"/>
            </a:pPr>
            <a:r>
              <a:rPr lang="en-US" dirty="0" smtClean="0"/>
              <a:t>The court may examine the documents before reaching a decision</a:t>
            </a:r>
          </a:p>
          <a:p>
            <a:pPr marL="617220" lvl="2" indent="-342900">
              <a:spcBef>
                <a:spcPts val="1200"/>
              </a:spcBef>
              <a:spcAft>
                <a:spcPts val="0"/>
              </a:spcAft>
              <a:buFont typeface="+mj-lt"/>
              <a:buAutoNum type="arabicPeriod" startAt="2"/>
            </a:pPr>
            <a:r>
              <a:rPr lang="en-US" dirty="0" smtClean="0"/>
              <a:t>If the court finds the attorney general did not abuse his discretion in entering into the court order or issuing a finding of violation, the court shall:</a:t>
            </a:r>
          </a:p>
          <a:p>
            <a:pPr marL="891540" lvl="3" indent="-342900">
              <a:spcBef>
                <a:spcPts val="1200"/>
              </a:spcBef>
              <a:spcAft>
                <a:spcPts val="0"/>
              </a:spcAft>
              <a:buFont typeface="+mj-lt"/>
              <a:buAutoNum type="arabicPeriod" startAt="2"/>
            </a:pPr>
            <a:r>
              <a:rPr lang="en-US" dirty="0" smtClean="0"/>
              <a:t>Enjoin the agency to comply with the consent order or finding of violation,</a:t>
            </a:r>
          </a:p>
          <a:p>
            <a:pPr marL="891540" lvl="3" indent="-342900">
              <a:spcBef>
                <a:spcPts val="1200"/>
              </a:spcBef>
              <a:spcAft>
                <a:spcPts val="0"/>
              </a:spcAft>
              <a:buFont typeface="+mj-lt"/>
              <a:buAutoNum type="arabicPeriod" startAt="2"/>
            </a:pPr>
            <a:r>
              <a:rPr lang="en-US" dirty="0" smtClean="0"/>
              <a:t>Impose a civil penalty of up to $500 per violation</a:t>
            </a:r>
          </a:p>
          <a:p>
            <a:pPr marL="891540" lvl="3" indent="-342900">
              <a:spcBef>
                <a:spcPts val="1200"/>
              </a:spcBef>
              <a:spcAft>
                <a:spcPts val="0"/>
              </a:spcAft>
              <a:buFont typeface="+mj-lt"/>
              <a:buAutoNum type="arabicPeriod" startAt="2"/>
            </a:pPr>
            <a:r>
              <a:rPr lang="en-US" dirty="0" smtClean="0"/>
              <a:t>Require the agency to pay the attorney general’s court costs and costs of investigation and</a:t>
            </a:r>
          </a:p>
          <a:p>
            <a:pPr marL="891540" lvl="3" indent="-342900">
              <a:spcBef>
                <a:spcPts val="1200"/>
              </a:spcBef>
              <a:spcAft>
                <a:spcPts val="0"/>
              </a:spcAft>
              <a:buFont typeface="+mj-lt"/>
              <a:buAutoNum type="arabicPeriod" startAt="2"/>
            </a:pPr>
            <a:r>
              <a:rPr lang="en-US" dirty="0" smtClean="0"/>
              <a:t>Provide for any other remedy authorized by KORA</a:t>
            </a:r>
          </a:p>
          <a:p>
            <a:pPr marL="617220" lvl="2" indent="-342900">
              <a:spcBef>
                <a:spcPts val="1200"/>
              </a:spcBef>
              <a:spcAft>
                <a:spcPts val="0"/>
              </a:spcAft>
              <a:buFont typeface="+mj-lt"/>
              <a:buAutoNum type="arabicPeriod" startAt="2"/>
            </a:pPr>
            <a:r>
              <a:rPr lang="en-US" dirty="0" smtClean="0"/>
              <a:t>If the court finds the agency violated KORA, the court may order the agency to pay attorney’s fees or must require the agency to pay attorney’s fees if the violation was not made in good faith and without a reasonable basis in fact or law.</a:t>
            </a:r>
          </a:p>
          <a:p>
            <a:pPr marL="617220" lvl="2" indent="-342900">
              <a:spcBef>
                <a:spcPts val="1200"/>
              </a:spcBef>
              <a:spcAft>
                <a:spcPts val="0"/>
              </a:spcAft>
              <a:buFont typeface="+mj-lt"/>
              <a:buAutoNum type="arabicPeriod" startAt="2"/>
            </a:pPr>
            <a:endParaRPr lang="en-US" dirty="0" smtClean="0"/>
          </a:p>
          <a:p>
            <a:pPr marL="891540" lvl="3" indent="-342900">
              <a:spcBef>
                <a:spcPts val="1200"/>
              </a:spcBef>
              <a:spcAft>
                <a:spcPts val="0"/>
              </a:spcAft>
              <a:buFont typeface="+mj-lt"/>
              <a:buAutoNum type="arabicPeriod" startAt="2"/>
            </a:pPr>
            <a:endParaRPr lang="en-US" dirty="0"/>
          </a:p>
          <a:p>
            <a:endParaRPr lang="en-US" dirty="0"/>
          </a:p>
        </p:txBody>
      </p:sp>
    </p:spTree>
    <p:extLst>
      <p:ext uri="{BB962C8B-B14F-4D97-AF65-F5344CB8AC3E}">
        <p14:creationId xmlns:p14="http://schemas.microsoft.com/office/powerpoint/2010/main" val="37842128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provided by attorney general under kora</a:t>
            </a:r>
            <a:endParaRPr lang="en-US" dirty="0"/>
          </a:p>
        </p:txBody>
      </p:sp>
      <p:sp>
        <p:nvSpPr>
          <p:cNvPr id="3" name="Content Placeholder 2"/>
          <p:cNvSpPr>
            <a:spLocks noGrp="1"/>
          </p:cNvSpPr>
          <p:nvPr>
            <p:ph idx="1"/>
          </p:nvPr>
        </p:nvSpPr>
        <p:spPr/>
        <p:txBody>
          <a:bodyPr/>
          <a:lstStyle/>
          <a:p>
            <a:r>
              <a:rPr lang="en-US" dirty="0" smtClean="0">
                <a:latin typeface="Calibri" panose="020F0502020204030204" pitchFamily="34" charset="0"/>
              </a:rPr>
              <a:t>May be required as part of judgment, consent judgment, consent order, or finding of violation. K.S.A. 45-222(a); 45-253; 45-251.</a:t>
            </a:r>
          </a:p>
          <a:p>
            <a:r>
              <a:rPr lang="en-US" dirty="0"/>
              <a:t>2015 Kan. Sess. Laws 68, </a:t>
            </a:r>
            <a:r>
              <a:rPr lang="en-US" dirty="0">
                <a:latin typeface="Calibri" panose="020F0502020204030204" pitchFamily="34" charset="0"/>
              </a:rPr>
              <a:t>§ 8</a:t>
            </a:r>
          </a:p>
          <a:p>
            <a:pPr lvl="1"/>
            <a:r>
              <a:rPr lang="en-US" dirty="0" smtClean="0">
                <a:latin typeface="Calibri" panose="020F0502020204030204" pitchFamily="34" charset="0"/>
              </a:rPr>
              <a:t>When appropriations are available, attorney general is to provide training throughout the state to promote knowledge and compliance with KORA</a:t>
            </a:r>
          </a:p>
          <a:p>
            <a:pPr lvl="1"/>
            <a:r>
              <a:rPr lang="en-US" dirty="0" smtClean="0">
                <a:latin typeface="Calibri" panose="020F0502020204030204" pitchFamily="34" charset="0"/>
              </a:rPr>
              <a:t>Attorney general may establish a system of online training</a:t>
            </a:r>
          </a:p>
          <a:p>
            <a:pPr lvl="1"/>
            <a:r>
              <a:rPr lang="en-US" dirty="0" smtClean="0">
                <a:latin typeface="Calibri" panose="020F0502020204030204" pitchFamily="34" charset="0"/>
              </a:rPr>
              <a:t>Attorney general may approve training programs that satisfy training requirements imposed as part of judgment, consent judgment, consent order, or finding of violation. </a:t>
            </a:r>
          </a:p>
          <a:p>
            <a:r>
              <a:rPr lang="en-US" dirty="0" smtClean="0">
                <a:latin typeface="Calibri" panose="020F0502020204030204" pitchFamily="34" charset="0"/>
              </a:rPr>
              <a:t>Training resources available on attorney general’s website:</a:t>
            </a:r>
          </a:p>
          <a:p>
            <a:pPr marL="0" indent="0">
              <a:buNone/>
            </a:pPr>
            <a:r>
              <a:rPr lang="en-US" dirty="0">
                <a:latin typeface="Calibri" panose="020F0502020204030204" pitchFamily="34" charset="0"/>
              </a:rPr>
              <a:t>	</a:t>
            </a:r>
            <a:r>
              <a:rPr lang="en-US" dirty="0" smtClean="0">
                <a:latin typeface="Calibri" panose="020F0502020204030204" pitchFamily="34" charset="0"/>
              </a:rPr>
              <a:t>	http</a:t>
            </a:r>
            <a:r>
              <a:rPr lang="en-US" dirty="0">
                <a:latin typeface="Calibri" panose="020F0502020204030204" pitchFamily="34" charset="0"/>
              </a:rPr>
              <a:t>://ag.ks.gov/legal-services/open-govt</a:t>
            </a:r>
            <a:endParaRPr lang="en-US" dirty="0" smtClean="0">
              <a:latin typeface="Calibri" panose="020F0502020204030204" pitchFamily="34" charset="0"/>
            </a:endParaRPr>
          </a:p>
          <a:p>
            <a:pPr lvl="1"/>
            <a:endParaRPr lang="en-US" dirty="0"/>
          </a:p>
        </p:txBody>
      </p:sp>
    </p:spTree>
    <p:extLst>
      <p:ext uri="{BB962C8B-B14F-4D97-AF65-F5344CB8AC3E}">
        <p14:creationId xmlns:p14="http://schemas.microsoft.com/office/powerpoint/2010/main" val="22826149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91053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 </a:t>
            </a:r>
            <a:r>
              <a:rPr lang="en-US" dirty="0"/>
              <a:t>Crash Course in Using and Reading the Kansas Statutes Annotated</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683885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Kansas statutes annotated &amp; cumulative supplement</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4592" r="4592"/>
          <a:stretch>
            <a:fillRect/>
          </a:stretch>
        </p:blipFill>
        <p:spPr>
          <a:xfrm rot="10800000">
            <a:off x="0" y="0"/>
            <a:ext cx="8304213" cy="6858000"/>
          </a:xfrm>
        </p:spPr>
      </p:pic>
      <p:sp>
        <p:nvSpPr>
          <p:cNvPr id="4" name="Text Placeholder 3"/>
          <p:cNvSpPr>
            <a:spLocks noGrp="1"/>
          </p:cNvSpPr>
          <p:nvPr>
            <p:ph type="body" sz="half" idx="2"/>
          </p:nvPr>
        </p:nvSpPr>
        <p:spPr/>
        <p:txBody>
          <a:bodyPr/>
          <a:lstStyle/>
          <a:p>
            <a:r>
              <a:rPr lang="en-US" dirty="0" smtClean="0"/>
              <a:t>Listed by Chapter, Article, Section</a:t>
            </a:r>
          </a:p>
          <a:p>
            <a:r>
              <a:rPr lang="en-US" dirty="0" smtClean="0"/>
              <a:t>E.g. K.S.A. 79-101 is Chapter 79, Article 1, Section 1</a:t>
            </a:r>
            <a:endParaRPr lang="en-US" dirty="0"/>
          </a:p>
        </p:txBody>
      </p:sp>
    </p:spTree>
    <p:extLst>
      <p:ext uri="{BB962C8B-B14F-4D97-AF65-F5344CB8AC3E}">
        <p14:creationId xmlns:p14="http://schemas.microsoft.com/office/powerpoint/2010/main" val="30103492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598727" cy="6858000"/>
          </a:xfrm>
          <a:prstGeom prst="rect">
            <a:avLst/>
          </a:prstGeom>
        </p:spPr>
      </p:pic>
      <p:sp>
        <p:nvSpPr>
          <p:cNvPr id="4" name="Rectangle 3"/>
          <p:cNvSpPr/>
          <p:nvPr/>
        </p:nvSpPr>
        <p:spPr>
          <a:xfrm>
            <a:off x="9318812" y="147918"/>
            <a:ext cx="1279915" cy="6548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466730" y="833718"/>
            <a:ext cx="2608730" cy="1569660"/>
          </a:xfrm>
          <a:prstGeom prst="rect">
            <a:avLst/>
          </a:prstGeom>
          <a:noFill/>
        </p:spPr>
        <p:txBody>
          <a:bodyPr wrap="square" rtlCol="0">
            <a:spAutoFit/>
          </a:bodyPr>
          <a:lstStyle/>
          <a:p>
            <a:r>
              <a:rPr lang="en-US" sz="2400" dirty="0" smtClean="0"/>
              <a:t>Start with Kansas Statutes Annotated (red volume)</a:t>
            </a:r>
            <a:endParaRPr lang="en-US" sz="2400" dirty="0"/>
          </a:p>
        </p:txBody>
      </p:sp>
      <p:sp>
        <p:nvSpPr>
          <p:cNvPr id="7" name="TextBox 6"/>
          <p:cNvSpPr txBox="1"/>
          <p:nvPr/>
        </p:nvSpPr>
        <p:spPr>
          <a:xfrm>
            <a:off x="9593218" y="2403378"/>
            <a:ext cx="2306854" cy="3416320"/>
          </a:xfrm>
          <a:prstGeom prst="rect">
            <a:avLst/>
          </a:prstGeom>
          <a:noFill/>
        </p:spPr>
        <p:txBody>
          <a:bodyPr wrap="square" rtlCol="0">
            <a:spAutoFit/>
          </a:bodyPr>
          <a:lstStyle/>
          <a:p>
            <a:pPr marL="342900" indent="-342900">
              <a:buAutoNum type="arabicPeriod"/>
            </a:pPr>
            <a:r>
              <a:rPr lang="en-US" dirty="0" smtClean="0">
                <a:solidFill>
                  <a:schemeClr val="accent1"/>
                </a:solidFill>
              </a:rPr>
              <a:t>Statute</a:t>
            </a:r>
          </a:p>
          <a:p>
            <a:pPr marL="342900" indent="-342900">
              <a:buAutoNum type="arabicPeriod"/>
            </a:pPr>
            <a:r>
              <a:rPr lang="en-US" dirty="0" smtClean="0">
                <a:solidFill>
                  <a:schemeClr val="accent1"/>
                </a:solidFill>
              </a:rPr>
              <a:t>History</a:t>
            </a:r>
          </a:p>
          <a:p>
            <a:pPr marL="342900" indent="-342900">
              <a:buAutoNum type="arabicPeriod"/>
            </a:pPr>
            <a:r>
              <a:rPr lang="en-US" dirty="0" smtClean="0">
                <a:solidFill>
                  <a:schemeClr val="accent1"/>
                </a:solidFill>
              </a:rPr>
              <a:t>Cross references</a:t>
            </a:r>
          </a:p>
          <a:p>
            <a:pPr marL="342900" indent="-342900">
              <a:buAutoNum type="arabicPeriod"/>
            </a:pPr>
            <a:r>
              <a:rPr lang="en-US" dirty="0" smtClean="0">
                <a:solidFill>
                  <a:schemeClr val="accent1"/>
                </a:solidFill>
              </a:rPr>
              <a:t>Research and Practice Aids</a:t>
            </a:r>
          </a:p>
          <a:p>
            <a:pPr marL="342900" indent="-342900">
              <a:buAutoNum type="arabicPeriod"/>
            </a:pPr>
            <a:r>
              <a:rPr lang="en-US" dirty="0" smtClean="0">
                <a:solidFill>
                  <a:schemeClr val="accent1"/>
                </a:solidFill>
              </a:rPr>
              <a:t>Law Review and Journal References</a:t>
            </a:r>
          </a:p>
          <a:p>
            <a:pPr marL="342900" indent="-342900">
              <a:buAutoNum type="arabicPeriod"/>
            </a:pPr>
            <a:r>
              <a:rPr lang="en-US" dirty="0" smtClean="0">
                <a:solidFill>
                  <a:schemeClr val="accent1"/>
                </a:solidFill>
              </a:rPr>
              <a:t>AGO</a:t>
            </a:r>
          </a:p>
          <a:p>
            <a:pPr marL="342900" indent="-342900">
              <a:buAutoNum type="arabicPeriod"/>
            </a:pPr>
            <a:r>
              <a:rPr lang="en-US" dirty="0" smtClean="0">
                <a:solidFill>
                  <a:schemeClr val="accent1"/>
                </a:solidFill>
              </a:rPr>
              <a:t>Case Annotations</a:t>
            </a:r>
            <a:endParaRPr lang="en-US" dirty="0">
              <a:solidFill>
                <a:schemeClr val="accent1"/>
              </a:solidFill>
            </a:endParaRPr>
          </a:p>
        </p:txBody>
      </p:sp>
    </p:spTree>
    <p:extLst>
      <p:ext uri="{BB962C8B-B14F-4D97-AF65-F5344CB8AC3E}">
        <p14:creationId xmlns:p14="http://schemas.microsoft.com/office/powerpoint/2010/main" val="1035419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duties of public agency under kora</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34430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398" y="0"/>
            <a:ext cx="10598727" cy="6858000"/>
          </a:xfrm>
          <a:prstGeom prst="rect">
            <a:avLst/>
          </a:prstGeom>
        </p:spPr>
      </p:pic>
      <p:sp>
        <p:nvSpPr>
          <p:cNvPr id="3" name="TextBox 2"/>
          <p:cNvSpPr txBox="1"/>
          <p:nvPr/>
        </p:nvSpPr>
        <p:spPr>
          <a:xfrm>
            <a:off x="9102329" y="731521"/>
            <a:ext cx="2963594" cy="1200329"/>
          </a:xfrm>
          <a:prstGeom prst="rect">
            <a:avLst/>
          </a:prstGeom>
          <a:noFill/>
        </p:spPr>
        <p:txBody>
          <a:bodyPr wrap="square" rtlCol="0">
            <a:spAutoFit/>
          </a:bodyPr>
          <a:lstStyle/>
          <a:p>
            <a:r>
              <a:rPr lang="en-US" sz="2400" dirty="0" smtClean="0"/>
              <a:t>NEXT, turn to Cumulative Supplement.</a:t>
            </a:r>
            <a:endParaRPr lang="en-US" sz="2400" dirty="0"/>
          </a:p>
        </p:txBody>
      </p:sp>
      <p:sp>
        <p:nvSpPr>
          <p:cNvPr id="4" name="TextBox 3"/>
          <p:cNvSpPr txBox="1"/>
          <p:nvPr/>
        </p:nvSpPr>
        <p:spPr>
          <a:xfrm>
            <a:off x="9102329" y="2194560"/>
            <a:ext cx="2601991" cy="3970318"/>
          </a:xfrm>
          <a:prstGeom prst="rect">
            <a:avLst/>
          </a:prstGeom>
          <a:noFill/>
        </p:spPr>
        <p:txBody>
          <a:bodyPr wrap="square" rtlCol="0">
            <a:spAutoFit/>
          </a:bodyPr>
          <a:lstStyle/>
          <a:p>
            <a:pPr marL="342900" indent="-342900">
              <a:buFont typeface="+mj-lt"/>
              <a:buAutoNum type="alphaLcPeriod"/>
            </a:pPr>
            <a:r>
              <a:rPr lang="en-US" dirty="0" smtClean="0">
                <a:solidFill>
                  <a:schemeClr val="accent1"/>
                </a:solidFill>
              </a:rPr>
              <a:t>If statute has not been changed, it will not be listed in cumulative supplement.</a:t>
            </a:r>
          </a:p>
          <a:p>
            <a:pPr marL="342900" indent="-342900">
              <a:buFont typeface="+mj-lt"/>
              <a:buAutoNum type="alphaLcPeriod"/>
            </a:pPr>
            <a:r>
              <a:rPr lang="en-US" dirty="0" smtClean="0">
                <a:solidFill>
                  <a:schemeClr val="accent1"/>
                </a:solidFill>
              </a:rPr>
              <a:t>If statute has changed, the current version will appear here.</a:t>
            </a:r>
          </a:p>
          <a:p>
            <a:pPr marL="342900" indent="-342900">
              <a:buFont typeface="+mj-lt"/>
              <a:buAutoNum type="alphaLcPeriod"/>
            </a:pPr>
            <a:r>
              <a:rPr lang="en-US" dirty="0" smtClean="0">
                <a:solidFill>
                  <a:schemeClr val="accent1"/>
                </a:solidFill>
              </a:rPr>
              <a:t>Cumulative supplement will also contain any recent aids to interpretation </a:t>
            </a:r>
            <a:endParaRPr lang="en-US" dirty="0">
              <a:solidFill>
                <a:schemeClr val="accent1"/>
              </a:solidFill>
            </a:endParaRPr>
          </a:p>
        </p:txBody>
      </p:sp>
    </p:spTree>
    <p:extLst>
      <p:ext uri="{BB962C8B-B14F-4D97-AF65-F5344CB8AC3E}">
        <p14:creationId xmlns:p14="http://schemas.microsoft.com/office/powerpoint/2010/main" val="17336855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startAt="2"/>
            </a:pPr>
            <a:r>
              <a:rPr lang="en-US" dirty="0" smtClean="0">
                <a:solidFill>
                  <a:schemeClr val="accent1"/>
                </a:solidFill>
              </a:rPr>
              <a:t>History</a:t>
            </a:r>
          </a:p>
          <a:p>
            <a:pPr lvl="1"/>
            <a:r>
              <a:rPr lang="en-US" dirty="0" smtClean="0">
                <a:solidFill>
                  <a:schemeClr val="accent1"/>
                </a:solidFill>
              </a:rPr>
              <a:t>Here, the </a:t>
            </a:r>
            <a:r>
              <a:rPr lang="en-US" dirty="0" err="1" smtClean="0">
                <a:solidFill>
                  <a:schemeClr val="accent1"/>
                </a:solidFill>
              </a:rPr>
              <a:t>Revisor’s</a:t>
            </a:r>
            <a:r>
              <a:rPr lang="en-US" dirty="0" smtClean="0">
                <a:solidFill>
                  <a:schemeClr val="accent1"/>
                </a:solidFill>
              </a:rPr>
              <a:t> Note says Caution: Section was repealed effective January 1, 2019, see L. 2014, </a:t>
            </a:r>
            <a:r>
              <a:rPr lang="en-US" dirty="0" err="1" smtClean="0">
                <a:solidFill>
                  <a:schemeClr val="accent1"/>
                </a:solidFill>
              </a:rPr>
              <a:t>ch.</a:t>
            </a:r>
            <a:r>
              <a:rPr lang="en-US" dirty="0" smtClean="0">
                <a:solidFill>
                  <a:schemeClr val="accent1"/>
                </a:solidFill>
              </a:rPr>
              <a:t> 140, </a:t>
            </a:r>
            <a:r>
              <a:rPr lang="en-US" dirty="0" smtClean="0">
                <a:solidFill>
                  <a:schemeClr val="accent1"/>
                </a:solidFill>
                <a:latin typeface="Calibri" panose="020F0502020204030204" pitchFamily="34" charset="0"/>
              </a:rPr>
              <a:t>§ 22.</a:t>
            </a:r>
          </a:p>
          <a:p>
            <a:pPr lvl="1"/>
            <a:r>
              <a:rPr lang="en-US" dirty="0" smtClean="0">
                <a:solidFill>
                  <a:schemeClr val="accent1"/>
                </a:solidFill>
                <a:latin typeface="Calibri" panose="020F0502020204030204" pitchFamily="34" charset="0"/>
              </a:rPr>
              <a:t>L. 2014, </a:t>
            </a:r>
            <a:r>
              <a:rPr lang="en-US" dirty="0" err="1" smtClean="0">
                <a:solidFill>
                  <a:schemeClr val="accent1"/>
                </a:solidFill>
                <a:latin typeface="Calibri" panose="020F0502020204030204" pitchFamily="34" charset="0"/>
              </a:rPr>
              <a:t>ch.</a:t>
            </a:r>
            <a:r>
              <a:rPr lang="en-US" dirty="0" smtClean="0">
                <a:solidFill>
                  <a:schemeClr val="accent1"/>
                </a:solidFill>
                <a:latin typeface="Calibri" panose="020F0502020204030204" pitchFamily="34" charset="0"/>
              </a:rPr>
              <a:t> 140, § 22 is a session law. 2014 means it was passed in 2014, chapter refers to the act or enactment. More recent session laws are available on the secretary of state’s website:</a:t>
            </a:r>
          </a:p>
          <a:p>
            <a:pPr lvl="1"/>
            <a:r>
              <a:rPr lang="en-US" dirty="0">
                <a:solidFill>
                  <a:schemeClr val="accent1"/>
                </a:solidFill>
                <a:hlinkClick r:id="rId2"/>
              </a:rPr>
              <a:t>https://</a:t>
            </a:r>
            <a:r>
              <a:rPr lang="en-US" dirty="0" smtClean="0">
                <a:solidFill>
                  <a:schemeClr val="accent1"/>
                </a:solidFill>
                <a:hlinkClick r:id="rId2"/>
              </a:rPr>
              <a:t>www.kssos.org/pubs/pubs_session_laws.html</a:t>
            </a:r>
            <a:endParaRPr lang="en-US" dirty="0" smtClean="0">
              <a:solidFill>
                <a:schemeClr val="accent1"/>
              </a:solidFill>
            </a:endParaRPr>
          </a:p>
          <a:p>
            <a:pPr lvl="1"/>
            <a:r>
              <a:rPr lang="en-US" dirty="0" smtClean="0">
                <a:solidFill>
                  <a:schemeClr val="accent1"/>
                </a:solidFill>
              </a:rPr>
              <a:t>Additions to a previous version of a statute will be italicized. Deletions will be marked by strikethrough.</a:t>
            </a:r>
            <a:endParaRPr lang="en-US" dirty="0">
              <a:solidFill>
                <a:schemeClr val="accent1"/>
              </a:solidFill>
            </a:endParaRPr>
          </a:p>
          <a:p>
            <a:pPr marL="342900" indent="-342900">
              <a:buAutoNum type="arabicPeriod" startAt="2"/>
            </a:pPr>
            <a:r>
              <a:rPr lang="en-US" dirty="0">
                <a:solidFill>
                  <a:schemeClr val="accent1"/>
                </a:solidFill>
              </a:rPr>
              <a:t>Cross </a:t>
            </a:r>
            <a:r>
              <a:rPr lang="en-US" dirty="0" smtClean="0">
                <a:solidFill>
                  <a:schemeClr val="accent1"/>
                </a:solidFill>
              </a:rPr>
              <a:t>references</a:t>
            </a:r>
          </a:p>
          <a:p>
            <a:pPr lvl="1"/>
            <a:r>
              <a:rPr lang="en-US" dirty="0" smtClean="0">
                <a:solidFill>
                  <a:schemeClr val="accent1"/>
                </a:solidFill>
              </a:rPr>
              <a:t>Will refer you to other statutes that refer to the statute.</a:t>
            </a:r>
            <a:endParaRPr lang="en-US" dirty="0">
              <a:solidFill>
                <a:schemeClr val="accent1"/>
              </a:solidFill>
            </a:endParaRPr>
          </a:p>
          <a:p>
            <a:pPr marL="342900" indent="-342900">
              <a:buAutoNum type="arabicPeriod" startAt="2"/>
            </a:pPr>
            <a:r>
              <a:rPr lang="en-US" dirty="0">
                <a:solidFill>
                  <a:schemeClr val="accent1"/>
                </a:solidFill>
              </a:rPr>
              <a:t>Research and Practice </a:t>
            </a:r>
            <a:r>
              <a:rPr lang="en-US" dirty="0" smtClean="0">
                <a:solidFill>
                  <a:schemeClr val="accent1"/>
                </a:solidFill>
              </a:rPr>
              <a:t>Aids</a:t>
            </a:r>
          </a:p>
          <a:p>
            <a:pPr lvl="1"/>
            <a:r>
              <a:rPr lang="en-US" dirty="0">
                <a:solidFill>
                  <a:schemeClr val="accent1"/>
                </a:solidFill>
              </a:rPr>
              <a:t>You will not have access to most of these as they are either published volumes or only available through subscription services.</a:t>
            </a:r>
          </a:p>
          <a:p>
            <a:pPr marL="617220" lvl="1" indent="-342900">
              <a:buAutoNum type="arabicPeriod" startAt="2"/>
            </a:pPr>
            <a:endParaRPr lang="en-US" dirty="0">
              <a:solidFill>
                <a:schemeClr val="accent1"/>
              </a:solidFill>
            </a:endParaRPr>
          </a:p>
          <a:p>
            <a:endParaRPr lang="en-US" dirty="0"/>
          </a:p>
        </p:txBody>
      </p:sp>
    </p:spTree>
    <p:extLst>
      <p:ext uri="{BB962C8B-B14F-4D97-AF65-F5344CB8AC3E}">
        <p14:creationId xmlns:p14="http://schemas.microsoft.com/office/powerpoint/2010/main" val="37995883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274320" lvl="1" indent="0">
              <a:buNone/>
            </a:pPr>
            <a:endParaRPr lang="en-US" dirty="0">
              <a:solidFill>
                <a:schemeClr val="accent1"/>
              </a:solidFill>
            </a:endParaRPr>
          </a:p>
          <a:p>
            <a:pPr marL="457200" indent="-457200">
              <a:lnSpc>
                <a:spcPct val="100000"/>
              </a:lnSpc>
              <a:spcAft>
                <a:spcPts val="600"/>
              </a:spcAft>
              <a:buFont typeface="+mj-lt"/>
              <a:buAutoNum type="arabicPeriod" startAt="5"/>
            </a:pPr>
            <a:r>
              <a:rPr lang="en-US" sz="2400" dirty="0">
                <a:solidFill>
                  <a:schemeClr val="accent1"/>
                </a:solidFill>
              </a:rPr>
              <a:t>Law Review and Journal </a:t>
            </a:r>
            <a:r>
              <a:rPr lang="en-US" sz="2400" dirty="0" smtClean="0">
                <a:solidFill>
                  <a:schemeClr val="accent1"/>
                </a:solidFill>
              </a:rPr>
              <a:t>References</a:t>
            </a:r>
          </a:p>
          <a:p>
            <a:pPr lvl="1">
              <a:lnSpc>
                <a:spcPct val="100000"/>
              </a:lnSpc>
              <a:spcAft>
                <a:spcPts val="600"/>
              </a:spcAft>
            </a:pPr>
            <a:r>
              <a:rPr lang="en-US" sz="2400" dirty="0">
                <a:solidFill>
                  <a:schemeClr val="accent1"/>
                </a:solidFill>
              </a:rPr>
              <a:t>You will not have access to most of these as they are either published volumes or only available through subscription services.</a:t>
            </a:r>
          </a:p>
          <a:p>
            <a:pPr lvl="1">
              <a:lnSpc>
                <a:spcPct val="100000"/>
              </a:lnSpc>
              <a:spcAft>
                <a:spcPts val="600"/>
              </a:spcAft>
            </a:pPr>
            <a:r>
              <a:rPr lang="en-US" sz="2400" dirty="0" smtClean="0">
                <a:solidFill>
                  <a:schemeClr val="accent1"/>
                </a:solidFill>
              </a:rPr>
              <a:t>But you may contact the author, who will often be willing to provide you with a copy of the article. E.g. “The Kansas Office of the County Register of Deeds,” Robert W. Parnacott, 80 J.K.B.A. No. 9, 34 (2011).</a:t>
            </a:r>
            <a:endParaRPr lang="en-US" sz="2400" dirty="0">
              <a:solidFill>
                <a:schemeClr val="accent1"/>
              </a:solidFill>
            </a:endParaRPr>
          </a:p>
          <a:p>
            <a:endParaRPr lang="en-US" dirty="0"/>
          </a:p>
        </p:txBody>
      </p:sp>
    </p:spTree>
    <p:extLst>
      <p:ext uri="{BB962C8B-B14F-4D97-AF65-F5344CB8AC3E}">
        <p14:creationId xmlns:p14="http://schemas.microsoft.com/office/powerpoint/2010/main" val="37082570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274320" lvl="1" indent="0">
              <a:buNone/>
            </a:pPr>
            <a:endParaRPr lang="en-US" dirty="0">
              <a:solidFill>
                <a:schemeClr val="accent1"/>
              </a:solidFill>
            </a:endParaRPr>
          </a:p>
          <a:p>
            <a:pPr marL="457200" indent="-457200">
              <a:buFont typeface="+mj-lt"/>
              <a:buAutoNum type="arabicPeriod" startAt="6"/>
            </a:pPr>
            <a:r>
              <a:rPr lang="en-US" dirty="0" smtClean="0">
                <a:solidFill>
                  <a:schemeClr val="accent1"/>
                </a:solidFill>
              </a:rPr>
              <a:t>AGO</a:t>
            </a:r>
          </a:p>
          <a:p>
            <a:pPr lvl="1"/>
            <a:r>
              <a:rPr lang="en-US" dirty="0" smtClean="0">
                <a:solidFill>
                  <a:schemeClr val="accent1"/>
                </a:solidFill>
              </a:rPr>
              <a:t>Statute book will provide a brief description of the topics discussed in the AGO.</a:t>
            </a:r>
          </a:p>
          <a:p>
            <a:pPr lvl="1"/>
            <a:r>
              <a:rPr lang="en-US" dirty="0" smtClean="0">
                <a:solidFill>
                  <a:schemeClr val="accent1"/>
                </a:solidFill>
              </a:rPr>
              <a:t>E.g. “Discusses exemption from mortgage registration fees for property added to mortgage or modification agreement. 2002-43.”</a:t>
            </a:r>
          </a:p>
          <a:p>
            <a:pPr lvl="1"/>
            <a:r>
              <a:rPr lang="en-US" dirty="0" smtClean="0">
                <a:solidFill>
                  <a:schemeClr val="accent1"/>
                </a:solidFill>
              </a:rPr>
              <a:t>2002 refers to the year the opinion was issued. 43 is the 43</a:t>
            </a:r>
            <a:r>
              <a:rPr lang="en-US" baseline="30000" dirty="0" smtClean="0">
                <a:solidFill>
                  <a:schemeClr val="accent1"/>
                </a:solidFill>
              </a:rPr>
              <a:t>rd</a:t>
            </a:r>
            <a:r>
              <a:rPr lang="en-US" dirty="0" smtClean="0">
                <a:solidFill>
                  <a:schemeClr val="accent1"/>
                </a:solidFill>
              </a:rPr>
              <a:t> opinion that was issued in 2002.</a:t>
            </a:r>
          </a:p>
          <a:p>
            <a:pPr lvl="1"/>
            <a:r>
              <a:rPr lang="en-US" dirty="0" smtClean="0">
                <a:solidFill>
                  <a:schemeClr val="accent1"/>
                </a:solidFill>
              </a:rPr>
              <a:t>Full text of almost every AGO issued since 1974 is available online:</a:t>
            </a:r>
          </a:p>
          <a:p>
            <a:pPr lvl="1"/>
            <a:r>
              <a:rPr lang="en-US" dirty="0">
                <a:solidFill>
                  <a:schemeClr val="accent1"/>
                </a:solidFill>
                <a:hlinkClick r:id="rId2"/>
              </a:rPr>
              <a:t>http://ksag.washburnlaw.edu</a:t>
            </a:r>
            <a:r>
              <a:rPr lang="en-US" dirty="0" smtClean="0">
                <a:solidFill>
                  <a:schemeClr val="accent1"/>
                </a:solidFill>
                <a:hlinkClick r:id="rId2"/>
              </a:rPr>
              <a:t>/</a:t>
            </a:r>
            <a:endParaRPr lang="en-US" dirty="0" smtClean="0">
              <a:solidFill>
                <a:schemeClr val="accent1"/>
              </a:solidFill>
            </a:endParaRPr>
          </a:p>
          <a:p>
            <a:pPr lvl="1"/>
            <a:r>
              <a:rPr lang="en-US" dirty="0" smtClean="0">
                <a:solidFill>
                  <a:schemeClr val="accent1"/>
                </a:solidFill>
              </a:rPr>
              <a:t>You can pull specific opinions by selecting the year, then opinion number. You can also keyword search opinions.</a:t>
            </a:r>
          </a:p>
          <a:p>
            <a:pPr marL="342900" indent="-342900">
              <a:buAutoNum type="arabicPeriod" startAt="6"/>
            </a:pPr>
            <a:endParaRPr lang="en-US" dirty="0">
              <a:solidFill>
                <a:schemeClr val="accent1"/>
              </a:solidFill>
            </a:endParaRPr>
          </a:p>
          <a:p>
            <a:endParaRPr lang="en-US" dirty="0"/>
          </a:p>
        </p:txBody>
      </p:sp>
    </p:spTree>
    <p:extLst>
      <p:ext uri="{BB962C8B-B14F-4D97-AF65-F5344CB8AC3E}">
        <p14:creationId xmlns:p14="http://schemas.microsoft.com/office/powerpoint/2010/main" val="21137388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dirty="0">
              <a:solidFill>
                <a:schemeClr val="accent1"/>
              </a:solidFill>
            </a:endParaRPr>
          </a:p>
          <a:p>
            <a:pPr marL="457200" indent="-457200">
              <a:buFont typeface="+mj-lt"/>
              <a:buAutoNum type="arabicPeriod" startAt="7"/>
            </a:pPr>
            <a:r>
              <a:rPr lang="en-US" dirty="0">
                <a:solidFill>
                  <a:schemeClr val="accent1"/>
                </a:solidFill>
              </a:rPr>
              <a:t>Case </a:t>
            </a:r>
            <a:r>
              <a:rPr lang="en-US" dirty="0" smtClean="0">
                <a:solidFill>
                  <a:schemeClr val="accent1"/>
                </a:solidFill>
              </a:rPr>
              <a:t>Annotations</a:t>
            </a:r>
          </a:p>
          <a:p>
            <a:pPr lvl="1"/>
            <a:r>
              <a:rPr lang="en-US" dirty="0" smtClean="0">
                <a:solidFill>
                  <a:schemeClr val="accent1"/>
                </a:solidFill>
              </a:rPr>
              <a:t>Statute book will provide a brief description of how the statute was treated in the case.</a:t>
            </a:r>
          </a:p>
          <a:p>
            <a:pPr lvl="1"/>
            <a:r>
              <a:rPr lang="en-US" dirty="0" smtClean="0">
                <a:solidFill>
                  <a:schemeClr val="accent1"/>
                </a:solidFill>
              </a:rPr>
              <a:t>E.g. :</a:t>
            </a:r>
          </a:p>
          <a:p>
            <a:pPr lvl="1"/>
            <a:r>
              <a:rPr lang="en-US" dirty="0" smtClean="0">
                <a:solidFill>
                  <a:schemeClr val="accent1"/>
                </a:solidFill>
              </a:rPr>
              <a:t>“21. Lease agreement with option to purchase not subject to mortgage registration fee. </a:t>
            </a:r>
            <a:r>
              <a:rPr lang="en-US" dirty="0" err="1" smtClean="0">
                <a:solidFill>
                  <a:schemeClr val="accent1"/>
                </a:solidFill>
              </a:rPr>
              <a:t>Misco</a:t>
            </a:r>
            <a:r>
              <a:rPr lang="en-US" dirty="0" smtClean="0">
                <a:solidFill>
                  <a:schemeClr val="accent1"/>
                </a:solidFill>
              </a:rPr>
              <a:t> Industries, Inc. v. Board of Sedgwick County </a:t>
            </a:r>
            <a:r>
              <a:rPr lang="en-US" dirty="0" err="1" smtClean="0">
                <a:solidFill>
                  <a:schemeClr val="accent1"/>
                </a:solidFill>
              </a:rPr>
              <a:t>comm’rs</a:t>
            </a:r>
            <a:r>
              <a:rPr lang="en-US" dirty="0" smtClean="0">
                <a:solidFill>
                  <a:schemeClr val="accent1"/>
                </a:solidFill>
              </a:rPr>
              <a:t>, 235 K. 958, 962, 966, 685 P.2d 866 (1984).” Or </a:t>
            </a:r>
          </a:p>
          <a:p>
            <a:pPr lvl="1"/>
            <a:r>
              <a:rPr lang="en-US" dirty="0" smtClean="0">
                <a:solidFill>
                  <a:schemeClr val="accent1"/>
                </a:solidFill>
              </a:rPr>
              <a:t>“25. Cited, a Kansas contract for deed is a treated as an equitable mortgage. In re. </a:t>
            </a:r>
            <a:r>
              <a:rPr lang="en-US" dirty="0" err="1" smtClean="0">
                <a:solidFill>
                  <a:schemeClr val="accent1"/>
                </a:solidFill>
              </a:rPr>
              <a:t>Coffelt</a:t>
            </a:r>
            <a:r>
              <a:rPr lang="en-US" dirty="0" smtClean="0">
                <a:solidFill>
                  <a:schemeClr val="accent1"/>
                </a:solidFill>
              </a:rPr>
              <a:t>, 395 B.R. 133, 139 (2008)</a:t>
            </a:r>
          </a:p>
          <a:p>
            <a:pPr lvl="1"/>
            <a:r>
              <a:rPr lang="en-US" dirty="0" smtClean="0">
                <a:solidFill>
                  <a:schemeClr val="accent1"/>
                </a:solidFill>
              </a:rPr>
              <a:t>How to read a case citation: CASE NAME, # Volume/Name of Reporter/ First Page #/ Page # Cited (repeat if in another reporter (P.2d), YEAR.</a:t>
            </a:r>
          </a:p>
          <a:p>
            <a:pPr lvl="1"/>
            <a:r>
              <a:rPr lang="en-US" dirty="0" smtClean="0">
                <a:solidFill>
                  <a:schemeClr val="accent1"/>
                </a:solidFill>
              </a:rPr>
              <a:t>Case reporters are bound volumes or available through subscription services. Many are now also available </a:t>
            </a:r>
            <a:r>
              <a:rPr lang="en-US" dirty="0">
                <a:solidFill>
                  <a:schemeClr val="accent1"/>
                </a:solidFill>
              </a:rPr>
              <a:t>on </a:t>
            </a:r>
            <a:r>
              <a:rPr lang="en-US" dirty="0">
                <a:solidFill>
                  <a:schemeClr val="accent1"/>
                </a:solidFill>
                <a:hlinkClick r:id="rId2"/>
              </a:rPr>
              <a:t>http://scholar.google.com</a:t>
            </a:r>
            <a:r>
              <a:rPr lang="en-US" dirty="0" smtClean="0">
                <a:solidFill>
                  <a:schemeClr val="accent1"/>
                </a:solidFill>
                <a:hlinkClick r:id="rId2"/>
              </a:rPr>
              <a:t>/</a:t>
            </a:r>
            <a:r>
              <a:rPr lang="en-US" dirty="0" smtClean="0">
                <a:solidFill>
                  <a:schemeClr val="accent1"/>
                </a:solidFill>
              </a:rPr>
              <a:t> under the case law tab.</a:t>
            </a:r>
          </a:p>
          <a:p>
            <a:pPr marL="731520" lvl="1" indent="-457200">
              <a:buFont typeface="+mj-lt"/>
              <a:buAutoNum type="arabicPeriod" startAt="7"/>
            </a:pPr>
            <a:endParaRPr lang="en-US" dirty="0" smtClean="0">
              <a:solidFill>
                <a:schemeClr val="accent1"/>
              </a:solidFill>
            </a:endParaRPr>
          </a:p>
          <a:p>
            <a:pPr marL="457200" indent="-457200">
              <a:buFont typeface="+mj-lt"/>
              <a:buAutoNum type="arabicPeriod" startAt="7"/>
            </a:pPr>
            <a:endParaRPr lang="en-US" dirty="0">
              <a:solidFill>
                <a:schemeClr val="accent1"/>
              </a:solidFill>
            </a:endParaRPr>
          </a:p>
          <a:p>
            <a:endParaRPr lang="en-US" dirty="0"/>
          </a:p>
        </p:txBody>
      </p:sp>
    </p:spTree>
    <p:extLst>
      <p:ext uri="{BB962C8B-B14F-4D97-AF65-F5344CB8AC3E}">
        <p14:creationId xmlns:p14="http://schemas.microsoft.com/office/powerpoint/2010/main" val="22918329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in google scholar</a:t>
            </a:r>
            <a:endParaRPr lang="en-US" dirty="0"/>
          </a:p>
        </p:txBody>
      </p:sp>
      <p:sp>
        <p:nvSpPr>
          <p:cNvPr id="4" name="Text Placeholder 3"/>
          <p:cNvSpPr>
            <a:spLocks noGrp="1"/>
          </p:cNvSpPr>
          <p:nvPr>
            <p:ph type="body" sz="half" idx="2"/>
          </p:nvPr>
        </p:nvSpPr>
        <p:spPr/>
        <p:txBody>
          <a:bodyPr/>
          <a:lstStyle/>
          <a:p>
            <a:r>
              <a:rPr lang="en-US" dirty="0" smtClean="0"/>
              <a:t>Standard Kansas Reporter abbreviations are slightly different than those used by the </a:t>
            </a:r>
            <a:r>
              <a:rPr lang="en-US" dirty="0" err="1" smtClean="0"/>
              <a:t>revisor</a:t>
            </a:r>
            <a:r>
              <a:rPr lang="en-US" dirty="0" smtClean="0"/>
              <a:t> of statutes.</a:t>
            </a:r>
          </a:p>
          <a:p>
            <a:r>
              <a:rPr lang="en-US" dirty="0" smtClean="0"/>
              <a:t>K. = Kan.</a:t>
            </a:r>
          </a:p>
          <a:p>
            <a:r>
              <a:rPr lang="en-US" dirty="0" smtClean="0"/>
              <a:t>K.A. = Kan. App.</a:t>
            </a:r>
          </a:p>
          <a:p>
            <a:r>
              <a:rPr lang="en-US" dirty="0" smtClean="0"/>
              <a:t>235 K. 958 = 235 Kan. 958</a:t>
            </a:r>
          </a:p>
          <a:p>
            <a:r>
              <a:rPr lang="en-US" dirty="0" smtClean="0"/>
              <a:t>13 K.A.2d 509 = 13 Kan. App. 2d 509</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825" y="1143001"/>
            <a:ext cx="8131967" cy="4571999"/>
          </a:xfrm>
        </p:spPr>
      </p:pic>
    </p:spTree>
    <p:extLst>
      <p:ext uri="{BB962C8B-B14F-4D97-AF65-F5344CB8AC3E}">
        <p14:creationId xmlns:p14="http://schemas.microsoft.com/office/powerpoint/2010/main" val="42033603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Several words of caution on reading cases</a:t>
            </a:r>
            <a:endParaRPr lang="en-US" dirty="0"/>
          </a:p>
        </p:txBody>
      </p:sp>
      <p:sp>
        <p:nvSpPr>
          <p:cNvPr id="3" name="Content Placeholder 2"/>
          <p:cNvSpPr>
            <a:spLocks noGrp="1"/>
          </p:cNvSpPr>
          <p:nvPr>
            <p:ph idx="1"/>
          </p:nvPr>
        </p:nvSpPr>
        <p:spPr/>
        <p:txBody>
          <a:bodyPr/>
          <a:lstStyle/>
          <a:p>
            <a:r>
              <a:rPr lang="en-US" dirty="0" smtClean="0"/>
              <a:t>“It was something like stirring concrete with my eyelashes.”</a:t>
            </a:r>
          </a:p>
          <a:p>
            <a:pPr lvl="1"/>
            <a:r>
              <a:rPr lang="en-US" dirty="0" smtClean="0"/>
              <a:t>Scott </a:t>
            </a:r>
            <a:r>
              <a:rPr lang="en-US" dirty="0" err="1" smtClean="0"/>
              <a:t>Turow</a:t>
            </a:r>
            <a:r>
              <a:rPr lang="en-US" dirty="0" smtClean="0"/>
              <a:t> on reading his first case in  </a:t>
            </a:r>
            <a:r>
              <a:rPr lang="en-US" i="1" dirty="0"/>
              <a:t>One L: The Turbulent True Story of a First Year at Harvard Law </a:t>
            </a:r>
            <a:r>
              <a:rPr lang="en-US" i="1" dirty="0" smtClean="0"/>
              <a:t>School</a:t>
            </a:r>
          </a:p>
          <a:p>
            <a:r>
              <a:rPr lang="en-US" dirty="0" smtClean="0"/>
              <a:t>Case annotations and authority are much like glosses. A gloss was originally a note inserted in the margin to explain difficult or obscure texts. Legal scholars in the middle ages and renaissance were known as glossators, and this practice led to the development of glossaries.</a:t>
            </a:r>
          </a:p>
          <a:p>
            <a:pPr lvl="1"/>
            <a:r>
              <a:rPr lang="en-US" dirty="0" smtClean="0"/>
              <a:t>Cases interpret statutes in part by building on previous cases</a:t>
            </a:r>
          </a:p>
          <a:p>
            <a:pPr lvl="1"/>
            <a:r>
              <a:rPr lang="en-US" dirty="0" smtClean="0"/>
              <a:t>Understanding and interpreting how cases fit together is often key to correctly reading a statute, but can often lead to various interpretations and legal arguments!</a:t>
            </a:r>
            <a:endParaRPr lang="en-US" dirty="0"/>
          </a:p>
        </p:txBody>
      </p:sp>
    </p:spTree>
    <p:extLst>
      <p:ext uri="{BB962C8B-B14F-4D97-AF65-F5344CB8AC3E}">
        <p14:creationId xmlns:p14="http://schemas.microsoft.com/office/powerpoint/2010/main" val="362512032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9755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duties under kora</a:t>
            </a:r>
            <a:endParaRPr lang="en-US" dirty="0"/>
          </a:p>
        </p:txBody>
      </p:sp>
      <p:sp>
        <p:nvSpPr>
          <p:cNvPr id="3" name="Content Placeholder 2"/>
          <p:cNvSpPr>
            <a:spLocks noGrp="1"/>
          </p:cNvSpPr>
          <p:nvPr>
            <p:ph idx="1"/>
          </p:nvPr>
        </p:nvSpPr>
        <p:spPr/>
        <p:txBody>
          <a:bodyPr/>
          <a:lstStyle/>
          <a:p>
            <a:r>
              <a:rPr lang="en-US" dirty="0" smtClean="0"/>
              <a:t>Public agency must adopt procedures to be followed in requesting access to and obtaining copies of records. K.S.A. 45-220(a). Procedures must:</a:t>
            </a:r>
          </a:p>
          <a:p>
            <a:pPr marL="457200" indent="-457200">
              <a:buFont typeface="+mj-lt"/>
              <a:buAutoNum type="arabicPeriod"/>
            </a:pPr>
            <a:r>
              <a:rPr lang="en-US" dirty="0" smtClean="0"/>
              <a:t>provide </a:t>
            </a:r>
            <a:r>
              <a:rPr lang="en-US" dirty="0"/>
              <a:t>full access to public </a:t>
            </a:r>
            <a:r>
              <a:rPr lang="en-US" dirty="0" smtClean="0"/>
              <a:t>records,</a:t>
            </a:r>
          </a:p>
          <a:p>
            <a:pPr marL="457200" indent="-457200">
              <a:buFont typeface="+mj-lt"/>
              <a:buAutoNum type="arabicPeriod"/>
            </a:pPr>
            <a:r>
              <a:rPr lang="en-US" dirty="0" smtClean="0"/>
              <a:t>protect </a:t>
            </a:r>
            <a:r>
              <a:rPr lang="en-US" dirty="0"/>
              <a:t>public records from damage and </a:t>
            </a:r>
            <a:r>
              <a:rPr lang="en-US" dirty="0" smtClean="0"/>
              <a:t>disorganization,</a:t>
            </a:r>
          </a:p>
          <a:p>
            <a:pPr marL="457200" indent="-457200">
              <a:buFont typeface="+mj-lt"/>
              <a:buAutoNum type="arabicPeriod"/>
            </a:pPr>
            <a:r>
              <a:rPr lang="en-US" dirty="0" smtClean="0"/>
              <a:t>prevent </a:t>
            </a:r>
            <a:r>
              <a:rPr lang="en-US" dirty="0"/>
              <a:t>excessive disruption of the agency's essential </a:t>
            </a:r>
            <a:r>
              <a:rPr lang="en-US" dirty="0" smtClean="0"/>
              <a:t>functions,</a:t>
            </a:r>
          </a:p>
          <a:p>
            <a:pPr marL="457200" indent="-457200">
              <a:buFont typeface="+mj-lt"/>
              <a:buAutoNum type="arabicPeriod"/>
            </a:pPr>
            <a:r>
              <a:rPr lang="en-US" dirty="0" smtClean="0"/>
              <a:t>provide </a:t>
            </a:r>
            <a:r>
              <a:rPr lang="en-US" dirty="0"/>
              <a:t>assistance and information upon </a:t>
            </a:r>
            <a:r>
              <a:rPr lang="en-US" dirty="0" smtClean="0"/>
              <a:t>request, </a:t>
            </a:r>
            <a:endParaRPr lang="en-US" dirty="0"/>
          </a:p>
          <a:p>
            <a:pPr marL="457200" indent="-457200">
              <a:buFont typeface="+mj-lt"/>
              <a:buAutoNum type="arabicPeriod"/>
            </a:pPr>
            <a:r>
              <a:rPr lang="en-US" dirty="0" smtClean="0"/>
              <a:t>insure </a:t>
            </a:r>
            <a:r>
              <a:rPr lang="en-US" dirty="0"/>
              <a:t>efficient and timely action in response to applications for inspection of public records.</a:t>
            </a:r>
          </a:p>
        </p:txBody>
      </p:sp>
    </p:spTree>
    <p:extLst>
      <p:ext uri="{BB962C8B-B14F-4D97-AF65-F5344CB8AC3E}">
        <p14:creationId xmlns:p14="http://schemas.microsoft.com/office/powerpoint/2010/main" val="11879711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4372</TotalTime>
  <Words>11477</Words>
  <Application>Microsoft Office PowerPoint</Application>
  <PresentationFormat>Widescreen</PresentationFormat>
  <Paragraphs>521</Paragraphs>
  <Slides>87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Calibri</vt:lpstr>
      <vt:lpstr>Rockwell</vt:lpstr>
      <vt:lpstr>Rockwell Condensed</vt:lpstr>
      <vt:lpstr>Wingdings</vt:lpstr>
      <vt:lpstr>Wood Type</vt:lpstr>
      <vt:lpstr>Don’t We Already Provide That Service or Do We Have to Provide That Service? (An Overview of the Kansas Open Records Act, How KORA applies to the office of the Register of Deeds, And When a Register of Deeds may refuse to provide or may redact records) + A Crash Course in Using and Reading the Kansas Statutes Annotated </vt:lpstr>
      <vt:lpstr>PowerPoint Presentation</vt:lpstr>
      <vt:lpstr>Purpose of Kansas Open records act (“KORA”)</vt:lpstr>
      <vt:lpstr>Purpose of KORA</vt:lpstr>
      <vt:lpstr>Definitions</vt:lpstr>
      <vt:lpstr>The Register of Deeds is a Public Agency Under kora</vt:lpstr>
      <vt:lpstr>Virtually all records within the Office of the register of deeds are “public records”</vt:lpstr>
      <vt:lpstr>General duties of public agency under kora</vt:lpstr>
      <vt:lpstr>General duties under kora</vt:lpstr>
      <vt:lpstr>General duties under kora</vt:lpstr>
      <vt:lpstr>General duties under kora</vt:lpstr>
      <vt:lpstr>Public agency brochure</vt:lpstr>
      <vt:lpstr>Right of public to inspect public records or obtain copies</vt:lpstr>
      <vt:lpstr>Right to access</vt:lpstr>
      <vt:lpstr>How to Respond to a kora request</vt:lpstr>
      <vt:lpstr>How to respond to a kora request</vt:lpstr>
      <vt:lpstr>How to respond to a kora request (Part 1 Written request)</vt:lpstr>
      <vt:lpstr>How to respond to a kora request (Part 2 written certification)</vt:lpstr>
      <vt:lpstr>How to respond to a kora request (Part 2 written certification)</vt:lpstr>
      <vt:lpstr>How to respond to a kora request (Part 2 written certification)</vt:lpstr>
      <vt:lpstr>How to respond to a kora request (Part 2 written certification)</vt:lpstr>
      <vt:lpstr>How to respond to a kora request (Part 2 written certification)</vt:lpstr>
      <vt:lpstr>How to respond to a kora request (Part 3 response to request for access)</vt:lpstr>
      <vt:lpstr>How to respond to a kora request (Part 3 response to request for access)</vt:lpstr>
      <vt:lpstr>How to respond to a kora request (Part 3 response to request for access)</vt:lpstr>
      <vt:lpstr>How to Respond to A Kora request (Part 4 Right to access)</vt:lpstr>
      <vt:lpstr>How to Respond to A Kora request (Part 4 Right to access)</vt:lpstr>
      <vt:lpstr>How to Respond to A Kora request (Part 4 Right to access)</vt:lpstr>
      <vt:lpstr>How to Respond to A Kora request (Part 5 fees)</vt:lpstr>
      <vt:lpstr>How to Respond to A Kora request (Part 5 fees)</vt:lpstr>
      <vt:lpstr>How to Respond to A Kora request (Part 5 fees)</vt:lpstr>
      <vt:lpstr>How to Respond to A Kora request (Part 5 fees)</vt:lpstr>
      <vt:lpstr>How to Respond to A Kora request (Part 6 what might be research under kora)</vt:lpstr>
      <vt:lpstr>How to Respond to A Kora request (Part 6 what might be research under kora)</vt:lpstr>
      <vt:lpstr>How to Respond to A Kora request (Part 6 what might be research under kora)</vt:lpstr>
      <vt:lpstr>How to Respond to A Kora request (Part 6 what might be research under kora)</vt:lpstr>
      <vt:lpstr>How to Respond to A Kora request (Part 6 what might be research under kora)</vt:lpstr>
      <vt:lpstr>How to Respond to A Kora request (Part 6 what might be research under kora)</vt:lpstr>
      <vt:lpstr>How to Respond to A Kora request (Part 6 what might be research under kora)</vt:lpstr>
      <vt:lpstr>How to Respond to A Kora request (Part 6 what might be research under kora)</vt:lpstr>
      <vt:lpstr>How to Respond to A Kora request (Part 6 what might be research under kora)</vt:lpstr>
      <vt:lpstr>How to Respond to A Kora request (Part 6 what might be research under kora)</vt:lpstr>
      <vt:lpstr>How to Respond to A Kora request (Part 6 what might be research under kora)</vt:lpstr>
      <vt:lpstr>How to Respond to A Kora request (Part 6 what might be research under kora)</vt:lpstr>
      <vt:lpstr>How to Respond to A Kora request (Part 6 what might be research under kora)</vt:lpstr>
      <vt:lpstr>How to Respond to A Kora request (Part 6 what might be research under kora)</vt:lpstr>
      <vt:lpstr>How to Respond to A Kora request (Part 6 what might be research under kora)</vt:lpstr>
      <vt:lpstr>How to Respond to A Kora request (Part 6 what might be research under kora)</vt:lpstr>
      <vt:lpstr>How to Respond to A Kora request (Part 6 what might be research under kora)</vt:lpstr>
      <vt:lpstr>How to Respond to A Kora request (Part 6 what might be research under kora)</vt:lpstr>
      <vt:lpstr>How to Respond to A Kora request (Part 6 what might be research under kora)</vt:lpstr>
      <vt:lpstr>Examples of potential kora requests</vt:lpstr>
      <vt:lpstr>Examples of potential kora requests</vt:lpstr>
      <vt:lpstr>Examples of potential kora requests</vt:lpstr>
      <vt:lpstr>Examples of potential kora requests</vt:lpstr>
      <vt:lpstr>Examples of potential kora requests</vt:lpstr>
      <vt:lpstr>Examples of potential kora requests</vt:lpstr>
      <vt:lpstr>Closed records and redaction</vt:lpstr>
      <vt:lpstr>Records open for inspection</vt:lpstr>
      <vt:lpstr>Discretionarily closed records</vt:lpstr>
      <vt:lpstr>Discretionarily closed records</vt:lpstr>
      <vt:lpstr>Discretionarily closed records</vt:lpstr>
      <vt:lpstr>Discretionarily closed records</vt:lpstr>
      <vt:lpstr>Discretionarily closed records</vt:lpstr>
      <vt:lpstr>Discretionarily closed records</vt:lpstr>
      <vt:lpstr>Mandatorily closed records</vt:lpstr>
      <vt:lpstr>Mandatorily closed records</vt:lpstr>
      <vt:lpstr>Mandatorily closed records</vt:lpstr>
      <vt:lpstr>Enforcement of kora</vt:lpstr>
      <vt:lpstr>Procedure</vt:lpstr>
      <vt:lpstr>Penalties and remedies</vt:lpstr>
      <vt:lpstr>Graduated enforcement procedure (effective July 1, 2015)</vt:lpstr>
      <vt:lpstr>Graduated enforcement procedure (effective July 1, 2015)</vt:lpstr>
      <vt:lpstr>Graduated enforcement procedure (effective July 1, 2015)</vt:lpstr>
      <vt:lpstr>Training provided by attorney general under kora</vt:lpstr>
      <vt:lpstr>Questions?</vt:lpstr>
      <vt:lpstr>+ A Crash Course in Using and Reading the Kansas Statutes Annotated</vt:lpstr>
      <vt:lpstr>Kansas statutes annotated &amp; cumulative supplement</vt:lpstr>
      <vt:lpstr>PowerPoint Presentation</vt:lpstr>
      <vt:lpstr>PowerPoint Presentation</vt:lpstr>
      <vt:lpstr>PowerPoint Presentation</vt:lpstr>
      <vt:lpstr>PowerPoint Presentation</vt:lpstr>
      <vt:lpstr>PowerPoint Presentation</vt:lpstr>
      <vt:lpstr>PowerPoint Presentation</vt:lpstr>
      <vt:lpstr>Searching in google scholar</vt:lpstr>
      <vt:lpstr>Several words of caution on reading cases</vt:lpstr>
      <vt:lpstr>Questions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We Already Provide That Service or Do We Have to Provide That Service? (An Overview of the Kansas Open Records Act, How KORA applies to the office of the Register of Deeds, And When a Register of Deeds may refuse to provide or may redact records) + A Crash Course in Using and Reading the Kansas Statutes Annotated</dc:title>
  <dc:creator>Jeffrey Pyle</dc:creator>
  <cp:lastModifiedBy>Brandi Nelson</cp:lastModifiedBy>
  <cp:revision>131</cp:revision>
  <dcterms:created xsi:type="dcterms:W3CDTF">2015-10-21T21:56:26Z</dcterms:created>
  <dcterms:modified xsi:type="dcterms:W3CDTF">2015-10-29T17:52:04Z</dcterms:modified>
</cp:coreProperties>
</file>